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1212" r:id="rId2"/>
    <p:sldId id="1995" r:id="rId3"/>
    <p:sldId id="1264" r:id="rId4"/>
    <p:sldId id="2102" r:id="rId5"/>
    <p:sldId id="2006" r:id="rId6"/>
    <p:sldId id="2064" r:id="rId7"/>
    <p:sldId id="2065" r:id="rId8"/>
    <p:sldId id="1999" r:id="rId9"/>
    <p:sldId id="2074" r:id="rId10"/>
    <p:sldId id="2075" r:id="rId11"/>
    <p:sldId id="2000" r:id="rId12"/>
    <p:sldId id="2066" r:id="rId13"/>
    <p:sldId id="2101" r:id="rId14"/>
    <p:sldId id="2051" r:id="rId15"/>
    <p:sldId id="2079" r:id="rId16"/>
    <p:sldId id="2097" r:id="rId17"/>
    <p:sldId id="2098" r:id="rId18"/>
    <p:sldId id="2099" r:id="rId19"/>
    <p:sldId id="2100" r:id="rId20"/>
    <p:sldId id="1268" r:id="rId21"/>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D6D4"/>
    <a:srgbClr val="000682"/>
    <a:srgbClr val="E37F54"/>
    <a:srgbClr val="2185C5"/>
    <a:srgbClr val="BEDCEE"/>
    <a:srgbClr val="EFBC3F"/>
    <a:srgbClr val="1C7036"/>
    <a:srgbClr val="9A3685"/>
    <a:srgbClr val="3282B8"/>
    <a:srgbClr val="1B38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8B8503-563B-412A-8761-4265A6368663}" v="7" dt="2022-01-16T08:46:36.794"/>
  </p1510:revLst>
</p1510:revInfo>
</file>

<file path=ppt/tableStyles.xml><?xml version="1.0" encoding="utf-8"?>
<a:tblStyleLst xmlns:a="http://schemas.openxmlformats.org/drawingml/2006/main" def="{5C22544A-7EE6-4342-B048-85BDC9FD1C3A}">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74" autoAdjust="0"/>
    <p:restoredTop sz="75034" autoAdjust="0"/>
  </p:normalViewPr>
  <p:slideViewPr>
    <p:cSldViewPr snapToGrid="0">
      <p:cViewPr varScale="1">
        <p:scale>
          <a:sx n="93" d="100"/>
          <a:sy n="93" d="100"/>
        </p:scale>
        <p:origin x="2384" y="208"/>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D53B75-88FF-4440-BC51-5043269383E0}" type="datetimeFigureOut">
              <a:rPr lang="ko-KR" altLang="en-US" smtClean="0"/>
              <a:t>2022. 1. 25.</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4EE0EE-D82D-4EE5-BC1A-8039F200CCE7}" type="slidenum">
              <a:rPr lang="ko-KR" altLang="en-US" smtClean="0"/>
              <a:t>‹#›</a:t>
            </a:fld>
            <a:endParaRPr lang="ko-KR" altLang="en-US"/>
          </a:p>
        </p:txBody>
      </p:sp>
    </p:spTree>
    <p:extLst>
      <p:ext uri="{BB962C8B-B14F-4D97-AF65-F5344CB8AC3E}">
        <p14:creationId xmlns:p14="http://schemas.microsoft.com/office/powerpoint/2010/main" val="326035339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Hello.</a:t>
            </a:r>
            <a:r>
              <a:rPr lang="ko-KR" altLang="en-US" dirty="0"/>
              <a:t> </a:t>
            </a:r>
            <a:endParaRPr lang="en-US" altLang="ko-KR" dirty="0"/>
          </a:p>
          <a:p>
            <a:endParaRPr lang="en-US" altLang="ko-KR" dirty="0"/>
          </a:p>
          <a:p>
            <a:r>
              <a:rPr lang="en-US" altLang="ko-KR" dirty="0"/>
              <a:t>I am a postdoctoral research fellow at Seoul National University and my name is </a:t>
            </a:r>
            <a:r>
              <a:rPr lang="en-US" altLang="ko-KR" dirty="0" err="1"/>
              <a:t>Byungchul</a:t>
            </a:r>
            <a:r>
              <a:rPr lang="en-US" altLang="ko-KR" dirty="0"/>
              <a:t> Kim.</a:t>
            </a:r>
          </a:p>
          <a:p>
            <a:r>
              <a:rPr lang="en-US" altLang="ko-KR" dirty="0"/>
              <a:t>This presentation is for introducing my researches conducted in my </a:t>
            </a:r>
            <a:r>
              <a:rPr lang="en-US" altLang="ko-KR" dirty="0" err="1"/>
              <a:t>ph.d.</a:t>
            </a:r>
            <a:r>
              <a:rPr lang="en-US" altLang="ko-KR" dirty="0"/>
              <a:t> degree and postdoc period. </a:t>
            </a:r>
          </a:p>
          <a:p>
            <a:r>
              <a:rPr lang="en-US" altLang="ko-KR" dirty="0"/>
              <a:t>Also this video only explains all contents briefly, so please look for my personal homepage for more details.</a:t>
            </a:r>
          </a:p>
          <a:p>
            <a:r>
              <a:rPr lang="en-US" altLang="ko-KR" dirty="0"/>
              <a:t>You can access the site using a QR code.</a:t>
            </a:r>
          </a:p>
        </p:txBody>
      </p:sp>
      <p:sp>
        <p:nvSpPr>
          <p:cNvPr id="4" name="슬라이드 번호 개체 틀 3"/>
          <p:cNvSpPr>
            <a:spLocks noGrp="1"/>
          </p:cNvSpPr>
          <p:nvPr>
            <p:ph type="sldNum" sz="quarter" idx="10"/>
          </p:nvPr>
        </p:nvSpPr>
        <p:spPr/>
        <p:txBody>
          <a:bodyPr/>
          <a:lstStyle/>
          <a:p>
            <a:fld id="{BAA6A6DF-0465-4B7D-9635-578CE0E1EB1B}" type="slidenum">
              <a:rPr lang="ko-KR" altLang="en-US" smtClean="0"/>
              <a:pPr/>
              <a:t>1</a:t>
            </a:fld>
            <a:endParaRPr lang="ko-KR" altLang="en-US"/>
          </a:p>
        </p:txBody>
      </p:sp>
    </p:spTree>
    <p:extLst>
      <p:ext uri="{BB962C8B-B14F-4D97-AF65-F5344CB8AC3E}">
        <p14:creationId xmlns:p14="http://schemas.microsoft.com/office/powerpoint/2010/main" val="2582372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On the other hand, when we do not use the TDUM, we have to use numerous actuators. However, we can control each joints more accurately. Also, the overall robot design can be simplified because the tendon routing becomes more simple. </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10</a:t>
            </a:fld>
            <a:endParaRPr lang="ko-KR" altLang="en-US"/>
          </a:p>
        </p:txBody>
      </p:sp>
    </p:spTree>
    <p:extLst>
      <p:ext uri="{BB962C8B-B14F-4D97-AF65-F5344CB8AC3E}">
        <p14:creationId xmlns:p14="http://schemas.microsoft.com/office/powerpoint/2010/main" val="2124802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 third issue is related to the compliance of the robot body. For instance, if we use rigid component as a body of the wearable robot, it is possible to transmit the force more accurately. However, when we use rigid component, we have to align the robot joint with the user`s finger joint. For this reason, the rigid wearable robots becomes bulky and </a:t>
            </a:r>
            <a:r>
              <a:rPr kumimoji="1" lang="en-US" altLang="ko-Kore-KR"/>
              <a:t>complicated.</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11</a:t>
            </a:fld>
            <a:endParaRPr lang="ko-KR" altLang="en-US"/>
          </a:p>
        </p:txBody>
      </p:sp>
    </p:spTree>
    <p:extLst>
      <p:ext uri="{BB962C8B-B14F-4D97-AF65-F5344CB8AC3E}">
        <p14:creationId xmlns:p14="http://schemas.microsoft.com/office/powerpoint/2010/main" val="3557199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Before explaining my research, I would like to point out an important point when developing wearable robots. Let's imagine we are developing a wearable chair for non-disabled people.</a:t>
            </a:r>
          </a:p>
          <a:p>
            <a:endParaRPr kumimoji="1" lang="en-US" altLang="ko-Kore-KR" dirty="0"/>
          </a:p>
          <a:p>
            <a:r>
              <a:rPr kumimoji="1" lang="en-US" altLang="ko-Kore-KR" dirty="0"/>
              <a:t>This device can then be developed with the goal of reducing EMG levels. Here, EMG can be thought as an indicator of muscle activity. Or you can think of how many postures the device can support.</a:t>
            </a:r>
          </a:p>
          <a:p>
            <a:endParaRPr kumimoji="1" lang="en-US" altLang="ko-Kore-KR" dirty="0"/>
          </a:p>
          <a:p>
            <a:r>
              <a:rPr kumimoji="1" lang="en-US" altLang="ko-Kore-KR" dirty="0"/>
              <a:t>However, our experience developing wearable robots has shown that other factors related to comfort are just as important as factors related to functionality. In this presentation, I would refer the factor related to user convenience as a usability.</a:t>
            </a:r>
            <a:endParaRPr kumimoji="1" lang="en" altLang="ko-Kore-KR"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2</a:t>
            </a:fld>
            <a:endParaRPr lang="ko-KR" altLang="en-US"/>
          </a:p>
        </p:txBody>
      </p:sp>
    </p:spTree>
    <p:extLst>
      <p:ext uri="{BB962C8B-B14F-4D97-AF65-F5344CB8AC3E}">
        <p14:creationId xmlns:p14="http://schemas.microsoft.com/office/powerpoint/2010/main" val="225363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In</a:t>
            </a:r>
            <a:r>
              <a:rPr kumimoji="1" lang="ko-KR" altLang="en-US" dirty="0"/>
              <a:t> </a:t>
            </a:r>
            <a:r>
              <a:rPr kumimoji="1" lang="en-US" altLang="ko-KR" dirty="0"/>
              <a:t>the</a:t>
            </a:r>
            <a:r>
              <a:rPr kumimoji="1" lang="en-US" altLang="ko-Kore-KR" dirty="0"/>
              <a:t> research on hand wearable robots, there is also robot performance related to functionality and usability. As we all know, hands play a variety of roles in our daily life due to their compact size.</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3</a:t>
            </a:fld>
            <a:endParaRPr lang="ko-KR" altLang="en-US"/>
          </a:p>
        </p:txBody>
      </p:sp>
    </p:spTree>
    <p:extLst>
      <p:ext uri="{BB962C8B-B14F-4D97-AF65-F5344CB8AC3E}">
        <p14:creationId xmlns:p14="http://schemas.microsoft.com/office/powerpoint/2010/main" val="1889097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Therefore, it is difficult to satisfy both factors related to the functionality and usability. For instance, when we design the hand wearable robots, using many motors increases the robot versatility but also makes the robot complex. On the other hand, if we use less actuator, we cannot assist various postures, but the robot can be simple.</a:t>
            </a:r>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4</a:t>
            </a:fld>
            <a:endParaRPr lang="ko-KR" altLang="en-US"/>
          </a:p>
        </p:txBody>
      </p:sp>
    </p:spTree>
    <p:extLst>
      <p:ext uri="{BB962C8B-B14F-4D97-AF65-F5344CB8AC3E}">
        <p14:creationId xmlns:p14="http://schemas.microsoft.com/office/powerpoint/2010/main" val="1526075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For this reason, I have studied several approaches to solve this trade-off between robot functionality and usability that exists in the wearable robot studies.</a:t>
            </a:r>
            <a:r>
              <a:rPr kumimoji="1" lang="ko-KR" altLang="en-US" dirty="0"/>
              <a:t> </a:t>
            </a:r>
            <a:r>
              <a:rPr kumimoji="1" lang="en-US" altLang="ko-KR" dirty="0"/>
              <a:t>I would like to introduce existing trade-off issues exist in the hand wearable robot researches.</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5</a:t>
            </a:fld>
            <a:endParaRPr lang="ko-KR" altLang="en-US"/>
          </a:p>
        </p:txBody>
      </p:sp>
    </p:spTree>
    <p:extLst>
      <p:ext uri="{BB962C8B-B14F-4D97-AF65-F5344CB8AC3E}">
        <p14:creationId xmlns:p14="http://schemas.microsoft.com/office/powerpoint/2010/main" val="75477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The first issue is related to the number of actuators as explained in the previous slides. When we use lots of actuators, the robot can assist dexterous motions, but the system becomes complicated. </a:t>
            </a:r>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6</a:t>
            </a:fld>
            <a:endParaRPr lang="ko-KR" altLang="en-US"/>
          </a:p>
        </p:txBody>
      </p:sp>
    </p:spTree>
    <p:extLst>
      <p:ext uri="{BB962C8B-B14F-4D97-AF65-F5344CB8AC3E}">
        <p14:creationId xmlns:p14="http://schemas.microsoft.com/office/powerpoint/2010/main" val="1170280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In contrast, if we use less actuators, we can construct the simple robot system. However, it is obvious that the robot will have limited functions. </a:t>
            </a:r>
            <a:endParaRPr kumimoji="1" lang="ko-Kore-KR" altLang="en-US" dirty="0"/>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7</a:t>
            </a:fld>
            <a:endParaRPr lang="ko-KR" altLang="en-US"/>
          </a:p>
        </p:txBody>
      </p:sp>
    </p:spTree>
    <p:extLst>
      <p:ext uri="{BB962C8B-B14F-4D97-AF65-F5344CB8AC3E}">
        <p14:creationId xmlns:p14="http://schemas.microsoft.com/office/powerpoint/2010/main" val="2856457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For the issue related to the number of actuators, some researchers have proposed tendon-driven under-actuation mechanism. In this presentation, I would refer this mechanism as TDUM.</a:t>
            </a:r>
          </a:p>
          <a:p>
            <a:r>
              <a:rPr kumimoji="1" lang="en-US" altLang="ko-Kore-KR" dirty="0"/>
              <a:t>Interestingly, using this mechanism not only enabled to reduce the number of actuators but also made interesting motion pattern. </a:t>
            </a:r>
          </a:p>
          <a:p>
            <a:endParaRPr kumimoji="1" lang="en-US" altLang="ko-Kore-KR" dirty="0"/>
          </a:p>
          <a:p>
            <a:r>
              <a:rPr kumimoji="1" lang="en-US" altLang="ko-Kore-KR" dirty="0"/>
              <a:t>As the video shows</a:t>
            </a:r>
            <a:r>
              <a:rPr kumimoji="1" lang="en-US" altLang="ko-KR" dirty="0"/>
              <a:t>,</a:t>
            </a:r>
            <a:r>
              <a:rPr kumimoji="1" lang="en-US" altLang="ko-Kore-KR" dirty="0"/>
              <a:t> when TDUM is used, even one finger is blocked by the external environment, the other finger can continue their motion. This motion pattern is</a:t>
            </a:r>
            <a:r>
              <a:rPr kumimoji="1" lang="ko-KR" altLang="en-US" dirty="0"/>
              <a:t> </a:t>
            </a:r>
            <a:r>
              <a:rPr kumimoji="1" lang="en-US" altLang="ko-KR" dirty="0"/>
              <a:t>usually</a:t>
            </a:r>
            <a:r>
              <a:rPr kumimoji="1" lang="en-US" altLang="ko-Kore-KR" dirty="0"/>
              <a:t> named as the adaptability. </a:t>
            </a:r>
          </a:p>
          <a:p>
            <a:r>
              <a:rPr kumimoji="1" lang="en-US" altLang="ko-Kore-KR" dirty="0"/>
              <a:t>Since this adaptable motion stabilizes the grasp performance by increasing the contact points, numerous researchers have utilized TDUM to deal with the trade-off issue related to the actuator number.</a:t>
            </a:r>
          </a:p>
          <a:p>
            <a:endParaRPr kumimoji="1" lang="en-US" altLang="ko-Kore-KR" dirty="0"/>
          </a:p>
          <a:p>
            <a:r>
              <a:rPr kumimoji="1" lang="en-US" altLang="ko-Kore-KR" dirty="0"/>
              <a:t>However, the use of TDUM also causes trade-off between the functionality and usability. </a:t>
            </a:r>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8</a:t>
            </a:fld>
            <a:endParaRPr lang="ko-KR" altLang="en-US"/>
          </a:p>
        </p:txBody>
      </p:sp>
    </p:spTree>
    <p:extLst>
      <p:ext uri="{BB962C8B-B14F-4D97-AF65-F5344CB8AC3E}">
        <p14:creationId xmlns:p14="http://schemas.microsoft.com/office/powerpoint/2010/main" val="1104293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When we use under-actuation mechanism, we can make  adaptive motion with less actuator. However, this mechanism requires complicated tendon routing and causes high friction force. </a:t>
            </a:r>
          </a:p>
          <a:p>
            <a:endParaRPr kumimoji="1" lang="en-US" altLang="ko-Kore-KR" dirty="0"/>
          </a:p>
          <a:p>
            <a:r>
              <a:rPr kumimoji="1" lang="en-US" altLang="ko-Kore-KR" dirty="0"/>
              <a:t>In addition, because not all joints can be individually controlled, it is not always possible to perform the desired task. </a:t>
            </a:r>
          </a:p>
        </p:txBody>
      </p:sp>
      <p:sp>
        <p:nvSpPr>
          <p:cNvPr id="4" name="슬라이드 번호 개체 틀 3"/>
          <p:cNvSpPr>
            <a:spLocks noGrp="1"/>
          </p:cNvSpPr>
          <p:nvPr>
            <p:ph type="sldNum" sz="quarter" idx="5"/>
          </p:nvPr>
        </p:nvSpPr>
        <p:spPr/>
        <p:txBody>
          <a:bodyPr/>
          <a:lstStyle/>
          <a:p>
            <a:fld id="{914EE0EE-D82D-4EE5-BC1A-8039F200CCE7}" type="slidenum">
              <a:rPr lang="ko-KR" altLang="en-US" smtClean="0"/>
              <a:t>9</a:t>
            </a:fld>
            <a:endParaRPr lang="ko-KR" altLang="en-US"/>
          </a:p>
        </p:txBody>
      </p:sp>
    </p:spTree>
    <p:extLst>
      <p:ext uri="{BB962C8B-B14F-4D97-AF65-F5344CB8AC3E}">
        <p14:creationId xmlns:p14="http://schemas.microsoft.com/office/powerpoint/2010/main" val="1701213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양쪽 모서리가 둥근 사각형 6"/>
          <p:cNvSpPr/>
          <p:nvPr userDrawn="1"/>
        </p:nvSpPr>
        <p:spPr>
          <a:xfrm rot="10800000" flipH="1" flipV="1">
            <a:off x="107504" y="6177311"/>
            <a:ext cx="8928990" cy="680689"/>
          </a:xfrm>
          <a:prstGeom prst="round2SameRect">
            <a:avLst>
              <a:gd name="adj1" fmla="val 39509"/>
              <a:gd name="adj2" fmla="val 0"/>
            </a:avLst>
          </a:prstGeom>
          <a:solidFill>
            <a:srgbClr val="00004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b="1" spc="-150">
              <a:solidFill>
                <a:srgbClr val="FFC000"/>
              </a:solidFill>
              <a:latin typeface="+mn-ea"/>
            </a:endParaRPr>
          </a:p>
        </p:txBody>
      </p:sp>
      <p:cxnSp>
        <p:nvCxnSpPr>
          <p:cNvPr id="8" name="직선 연결선 7"/>
          <p:cNvCxnSpPr/>
          <p:nvPr userDrawn="1"/>
        </p:nvCxnSpPr>
        <p:spPr>
          <a:xfrm>
            <a:off x="0" y="3404558"/>
            <a:ext cx="9144000" cy="0"/>
          </a:xfrm>
          <a:prstGeom prst="line">
            <a:avLst/>
          </a:prstGeom>
          <a:ln>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
        <p:nvSpPr>
          <p:cNvPr id="9" name="직사각형 8"/>
          <p:cNvSpPr/>
          <p:nvPr userDrawn="1"/>
        </p:nvSpPr>
        <p:spPr>
          <a:xfrm rot="20354730">
            <a:off x="-2301305" y="-1404098"/>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직사각형 9"/>
          <p:cNvSpPr/>
          <p:nvPr userDrawn="1"/>
        </p:nvSpPr>
        <p:spPr>
          <a:xfrm rot="18900000">
            <a:off x="-5118364" y="-228440"/>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 name="직사각형 10"/>
          <p:cNvSpPr/>
          <p:nvPr userDrawn="1"/>
        </p:nvSpPr>
        <p:spPr>
          <a:xfrm rot="16923696">
            <a:off x="-5838801" y="1092359"/>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2" name="직사각형 11"/>
          <p:cNvSpPr/>
          <p:nvPr userDrawn="1"/>
        </p:nvSpPr>
        <p:spPr>
          <a:xfrm rot="15389415">
            <a:off x="-6018315" y="1954044"/>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3" name="직사각형 12"/>
          <p:cNvSpPr/>
          <p:nvPr userDrawn="1"/>
        </p:nvSpPr>
        <p:spPr>
          <a:xfrm rot="13002718">
            <a:off x="-6018315" y="3819058"/>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4" name="직사각형 13"/>
          <p:cNvSpPr/>
          <p:nvPr userDrawn="1"/>
        </p:nvSpPr>
        <p:spPr>
          <a:xfrm>
            <a:off x="2057304" y="3465583"/>
            <a:ext cx="7452447" cy="592624"/>
          </a:xfrm>
          <a:prstGeom prst="rect">
            <a:avLst/>
          </a:prstGeom>
          <a:solidFill>
            <a:srgbClr val="000048">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4021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콘텐츠 2개">
    <p:spTree>
      <p:nvGrpSpPr>
        <p:cNvPr id="1" name=""/>
        <p:cNvGrpSpPr/>
        <p:nvPr/>
      </p:nvGrpSpPr>
      <p:grpSpPr>
        <a:xfrm>
          <a:off x="0" y="0"/>
          <a:ext cx="0" cy="0"/>
          <a:chOff x="0" y="0"/>
          <a:chExt cx="0" cy="0"/>
        </a:xfrm>
      </p:grpSpPr>
      <p:sp>
        <p:nvSpPr>
          <p:cNvPr id="8" name="제목 개체 틀 1"/>
          <p:cNvSpPr>
            <a:spLocks noGrp="1"/>
          </p:cNvSpPr>
          <p:nvPr>
            <p:ph type="title"/>
          </p:nvPr>
        </p:nvSpPr>
        <p:spPr bwMode="auto">
          <a:xfrm>
            <a:off x="340668" y="225425"/>
            <a:ext cx="8138978" cy="500063"/>
          </a:xfrm>
          <a:prstGeom prst="rect">
            <a:avLst/>
          </a:prstGeom>
          <a:noFill/>
          <a:ln w="9525">
            <a:noFill/>
            <a:miter lim="800000"/>
            <a:headEnd/>
            <a:tailEnd/>
          </a:ln>
        </p:spPr>
        <p:txBody>
          <a:bodyPr/>
          <a:lstStyle>
            <a:lvl1pPr>
              <a:defRPr sz="2800" b="1" baseline="0">
                <a:solidFill>
                  <a:schemeClr val="tx1"/>
                </a:solidFill>
                <a:latin typeface="Calibri" panose="020F0502020204030204" pitchFamily="34" charset="0"/>
                <a:ea typeface="맑은 고딕" panose="020B0503020000020004" pitchFamily="50" charset="-127"/>
              </a:defRPr>
            </a:lvl1pPr>
          </a:lstStyle>
          <a:p>
            <a:pPr lvl="0"/>
            <a:r>
              <a:rPr lang="ko-KR" altLang="en-US"/>
              <a:t>마스터 제목 스타일 편집</a:t>
            </a:r>
          </a:p>
        </p:txBody>
      </p:sp>
      <p:cxnSp>
        <p:nvCxnSpPr>
          <p:cNvPr id="5" name="직선 연결선 4"/>
          <p:cNvCxnSpPr/>
          <p:nvPr userDrawn="1"/>
        </p:nvCxnSpPr>
        <p:spPr>
          <a:xfrm>
            <a:off x="327415" y="805767"/>
            <a:ext cx="8816585" cy="0"/>
          </a:xfrm>
          <a:prstGeom prst="line">
            <a:avLst/>
          </a:prstGeom>
          <a:ln w="38100">
            <a:solidFill>
              <a:srgbClr val="000058"/>
            </a:solidFill>
          </a:ln>
        </p:spPr>
        <p:style>
          <a:lnRef idx="1">
            <a:schemeClr val="accent1"/>
          </a:lnRef>
          <a:fillRef idx="0">
            <a:schemeClr val="accent1"/>
          </a:fillRef>
          <a:effectRef idx="0">
            <a:schemeClr val="accent1"/>
          </a:effectRef>
          <a:fontRef idx="minor">
            <a:schemeClr val="tx1"/>
          </a:fontRef>
        </p:style>
      </p:cxnSp>
      <p:sp>
        <p:nvSpPr>
          <p:cNvPr id="9" name="Rectangle 25"/>
          <p:cNvSpPr txBox="1">
            <a:spLocks noChangeArrowheads="1"/>
          </p:cNvSpPr>
          <p:nvPr userDrawn="1"/>
        </p:nvSpPr>
        <p:spPr>
          <a:xfrm>
            <a:off x="7332133" y="6590817"/>
            <a:ext cx="1811867" cy="307777"/>
          </a:xfrm>
          <a:prstGeom prst="rect">
            <a:avLst/>
          </a:prstGeom>
          <a:solidFill>
            <a:schemeClr val="bg1"/>
          </a:solidFill>
        </p:spPr>
        <p:txBody>
          <a:bodyPr wrap="square" anchor="ctr">
            <a:spAutoFit/>
          </a:bodyPr>
          <a:lstStyle>
            <a:defPPr>
              <a:defRPr lang="ko-KR"/>
            </a:defPPr>
            <a:lvl1pPr algn="r" rtl="0" eaLnBrk="1" fontAlgn="base" latinLnBrk="1" hangingPunct="1">
              <a:spcBef>
                <a:spcPct val="0"/>
              </a:spcBef>
              <a:spcAft>
                <a:spcPct val="0"/>
              </a:spcAft>
              <a:defRPr kumimoji="1" sz="1100" b="1" kern="1200">
                <a:solidFill>
                  <a:srgbClr val="EEECE1"/>
                </a:solidFill>
                <a:effectLst/>
                <a:latin typeface="+mn-lt"/>
                <a:ea typeface="굴림" pitchFamily="50" charset="-127"/>
                <a:cs typeface="+mn-cs"/>
              </a:defRPr>
            </a:lvl1pPr>
            <a:lvl2pPr marL="4572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2pPr>
            <a:lvl3pPr marL="9144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3pPr>
            <a:lvl4pPr marL="13716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4pPr>
            <a:lvl5pPr marL="18288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5pPr>
            <a:lvl6pPr marL="2286000" algn="l" defTabSz="914400" rtl="0" eaLnBrk="1" latinLnBrk="1" hangingPunct="1">
              <a:defRPr kumimoji="1" b="1" kern="1200">
                <a:solidFill>
                  <a:srgbClr val="99FFCC"/>
                </a:solidFill>
                <a:latin typeface="맑은 고딕" pitchFamily="50" charset="-127"/>
                <a:ea typeface="맑은 고딕" pitchFamily="50" charset="-127"/>
                <a:cs typeface="+mn-cs"/>
              </a:defRPr>
            </a:lvl6pPr>
            <a:lvl7pPr marL="2743200" algn="l" defTabSz="914400" rtl="0" eaLnBrk="1" latinLnBrk="1" hangingPunct="1">
              <a:defRPr kumimoji="1" b="1" kern="1200">
                <a:solidFill>
                  <a:srgbClr val="99FFCC"/>
                </a:solidFill>
                <a:latin typeface="맑은 고딕" pitchFamily="50" charset="-127"/>
                <a:ea typeface="맑은 고딕" pitchFamily="50" charset="-127"/>
                <a:cs typeface="+mn-cs"/>
              </a:defRPr>
            </a:lvl7pPr>
            <a:lvl8pPr marL="3200400" algn="l" defTabSz="914400" rtl="0" eaLnBrk="1" latinLnBrk="1" hangingPunct="1">
              <a:defRPr kumimoji="1" b="1" kern="1200">
                <a:solidFill>
                  <a:srgbClr val="99FFCC"/>
                </a:solidFill>
                <a:latin typeface="맑은 고딕" pitchFamily="50" charset="-127"/>
                <a:ea typeface="맑은 고딕" pitchFamily="50" charset="-127"/>
                <a:cs typeface="+mn-cs"/>
              </a:defRPr>
            </a:lvl8pPr>
            <a:lvl9pPr marL="3657600" algn="l" defTabSz="914400" rtl="0" eaLnBrk="1" latinLnBrk="1" hangingPunct="1">
              <a:defRPr kumimoji="1" b="1" kern="1200">
                <a:solidFill>
                  <a:srgbClr val="99FFCC"/>
                </a:solidFill>
                <a:latin typeface="맑은 고딕" pitchFamily="50" charset="-127"/>
                <a:ea typeface="맑은 고딕" pitchFamily="50" charset="-127"/>
                <a:cs typeface="+mn-cs"/>
              </a:defRPr>
            </a:lvl9pPr>
          </a:lstStyle>
          <a:p>
            <a:pPr>
              <a:defRPr/>
            </a:pPr>
            <a:fld id="{235E7C3C-74B1-4B0D-B771-BDFB8F2439B5}" type="slidenum">
              <a:rPr lang="ko-KR" altLang="en-US" sz="1400" smtClean="0">
                <a:solidFill>
                  <a:schemeClr val="tx1"/>
                </a:solidFill>
                <a:latin typeface="Arial Black" panose="020B0A04020102020204" pitchFamily="34" charset="0"/>
                <a:ea typeface="맑은 고딕" panose="020B0503020000020004" pitchFamily="50" charset="-127"/>
              </a:rPr>
              <a:pPr>
                <a:defRPr/>
              </a:pPr>
              <a:t>‹#›</a:t>
            </a:fld>
            <a:r>
              <a:rPr lang="ko-KR" altLang="en-US" sz="1400">
                <a:solidFill>
                  <a:schemeClr val="tx1"/>
                </a:solidFill>
                <a:latin typeface="Arial Black" panose="020B0A04020102020204" pitchFamily="34" charset="0"/>
                <a:ea typeface="맑은 고딕" panose="020B0503020000020004" pitchFamily="50" charset="-127"/>
              </a:rPr>
              <a:t> </a:t>
            </a:r>
            <a:r>
              <a:rPr lang="en-US" altLang="ko-KR" sz="1400">
                <a:solidFill>
                  <a:schemeClr val="tx1"/>
                </a:solidFill>
                <a:latin typeface="Arial Black" panose="020B0A04020102020204" pitchFamily="34" charset="0"/>
                <a:ea typeface="맑은 고딕" panose="020B0503020000020004" pitchFamily="50" charset="-127"/>
              </a:rPr>
              <a:t>/ 69</a:t>
            </a:r>
            <a:endParaRPr lang="ko-KR" altLang="en-US" sz="1400">
              <a:solidFill>
                <a:schemeClr val="tx1"/>
              </a:solidFill>
              <a:latin typeface="Arial Black" panose="020B0A04020102020204" pitchFamily="34" charset="0"/>
              <a:ea typeface="맑은 고딕" panose="020B0503020000020004" pitchFamily="50" charset="-127"/>
            </a:endParaRPr>
          </a:p>
        </p:txBody>
      </p:sp>
      <p:pic>
        <p:nvPicPr>
          <p:cNvPr id="6" name="Picture 2" descr="인간중심소프트로봇기술연구센터"/>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25" y="5994400"/>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7794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콘텐츠 2개">
    <p:spTree>
      <p:nvGrpSpPr>
        <p:cNvPr id="1" name=""/>
        <p:cNvGrpSpPr/>
        <p:nvPr/>
      </p:nvGrpSpPr>
      <p:grpSpPr>
        <a:xfrm>
          <a:off x="0" y="0"/>
          <a:ext cx="0" cy="0"/>
          <a:chOff x="0" y="0"/>
          <a:chExt cx="0" cy="0"/>
        </a:xfrm>
      </p:grpSpPr>
      <p:sp>
        <p:nvSpPr>
          <p:cNvPr id="8" name="제목 개체 틀 1"/>
          <p:cNvSpPr>
            <a:spLocks noGrp="1"/>
          </p:cNvSpPr>
          <p:nvPr>
            <p:ph type="title"/>
          </p:nvPr>
        </p:nvSpPr>
        <p:spPr bwMode="auto">
          <a:xfrm>
            <a:off x="340668" y="225425"/>
            <a:ext cx="8138978" cy="500063"/>
          </a:xfrm>
          <a:prstGeom prst="rect">
            <a:avLst/>
          </a:prstGeom>
          <a:noFill/>
          <a:ln w="9525">
            <a:noFill/>
            <a:miter lim="800000"/>
            <a:headEnd/>
            <a:tailEnd/>
          </a:ln>
        </p:spPr>
        <p:txBody>
          <a:bodyPr/>
          <a:lstStyle>
            <a:lvl1pPr>
              <a:defRPr sz="2800" b="1" baseline="0">
                <a:solidFill>
                  <a:schemeClr val="tx1"/>
                </a:solidFill>
                <a:latin typeface="Calibri" panose="020F0502020204030204" pitchFamily="34" charset="0"/>
                <a:ea typeface="맑은 고딕" panose="020B0503020000020004" pitchFamily="50" charset="-127"/>
              </a:defRPr>
            </a:lvl1pPr>
          </a:lstStyle>
          <a:p>
            <a:pPr lvl="0"/>
            <a:r>
              <a:rPr lang="ko-KR" altLang="en-US"/>
              <a:t>마스터 제목 스타일 편집</a:t>
            </a:r>
          </a:p>
        </p:txBody>
      </p:sp>
      <p:cxnSp>
        <p:nvCxnSpPr>
          <p:cNvPr id="5" name="직선 연결선 4"/>
          <p:cNvCxnSpPr/>
          <p:nvPr userDrawn="1"/>
        </p:nvCxnSpPr>
        <p:spPr>
          <a:xfrm>
            <a:off x="327415" y="805767"/>
            <a:ext cx="8816585" cy="0"/>
          </a:xfrm>
          <a:prstGeom prst="line">
            <a:avLst/>
          </a:prstGeom>
          <a:ln w="38100">
            <a:solidFill>
              <a:srgbClr val="000058"/>
            </a:solidFill>
          </a:ln>
        </p:spPr>
        <p:style>
          <a:lnRef idx="1">
            <a:schemeClr val="accent1"/>
          </a:lnRef>
          <a:fillRef idx="0">
            <a:schemeClr val="accent1"/>
          </a:fillRef>
          <a:effectRef idx="0">
            <a:schemeClr val="accent1"/>
          </a:effectRef>
          <a:fontRef idx="minor">
            <a:schemeClr val="tx1"/>
          </a:fontRef>
        </p:style>
      </p:cxnSp>
      <p:sp>
        <p:nvSpPr>
          <p:cNvPr id="9" name="Rectangle 25"/>
          <p:cNvSpPr txBox="1">
            <a:spLocks noChangeArrowheads="1"/>
          </p:cNvSpPr>
          <p:nvPr userDrawn="1"/>
        </p:nvSpPr>
        <p:spPr>
          <a:xfrm>
            <a:off x="7332133" y="6590817"/>
            <a:ext cx="1811867" cy="307777"/>
          </a:xfrm>
          <a:prstGeom prst="rect">
            <a:avLst/>
          </a:prstGeom>
          <a:solidFill>
            <a:schemeClr val="bg1"/>
          </a:solidFill>
        </p:spPr>
        <p:txBody>
          <a:bodyPr wrap="square" anchor="ctr">
            <a:spAutoFit/>
          </a:bodyPr>
          <a:lstStyle>
            <a:defPPr>
              <a:defRPr lang="ko-KR"/>
            </a:defPPr>
            <a:lvl1pPr algn="r" rtl="0" eaLnBrk="1" fontAlgn="base" latinLnBrk="1" hangingPunct="1">
              <a:spcBef>
                <a:spcPct val="0"/>
              </a:spcBef>
              <a:spcAft>
                <a:spcPct val="0"/>
              </a:spcAft>
              <a:defRPr kumimoji="1" sz="1100" b="1" kern="1200">
                <a:solidFill>
                  <a:srgbClr val="EEECE1"/>
                </a:solidFill>
                <a:effectLst/>
                <a:latin typeface="+mn-lt"/>
                <a:ea typeface="굴림" pitchFamily="50" charset="-127"/>
                <a:cs typeface="+mn-cs"/>
              </a:defRPr>
            </a:lvl1pPr>
            <a:lvl2pPr marL="4572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2pPr>
            <a:lvl3pPr marL="9144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3pPr>
            <a:lvl4pPr marL="13716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4pPr>
            <a:lvl5pPr marL="1828800" algn="l" rtl="0" fontAlgn="base" latinLnBrk="1">
              <a:spcBef>
                <a:spcPct val="0"/>
              </a:spcBef>
              <a:spcAft>
                <a:spcPct val="0"/>
              </a:spcAft>
              <a:defRPr kumimoji="1" b="1" kern="1200">
                <a:solidFill>
                  <a:srgbClr val="99FFCC"/>
                </a:solidFill>
                <a:latin typeface="맑은 고딕" pitchFamily="50" charset="-127"/>
                <a:ea typeface="맑은 고딕" pitchFamily="50" charset="-127"/>
                <a:cs typeface="+mn-cs"/>
              </a:defRPr>
            </a:lvl5pPr>
            <a:lvl6pPr marL="2286000" algn="l" defTabSz="914400" rtl="0" eaLnBrk="1" latinLnBrk="1" hangingPunct="1">
              <a:defRPr kumimoji="1" b="1" kern="1200">
                <a:solidFill>
                  <a:srgbClr val="99FFCC"/>
                </a:solidFill>
                <a:latin typeface="맑은 고딕" pitchFamily="50" charset="-127"/>
                <a:ea typeface="맑은 고딕" pitchFamily="50" charset="-127"/>
                <a:cs typeface="+mn-cs"/>
              </a:defRPr>
            </a:lvl6pPr>
            <a:lvl7pPr marL="2743200" algn="l" defTabSz="914400" rtl="0" eaLnBrk="1" latinLnBrk="1" hangingPunct="1">
              <a:defRPr kumimoji="1" b="1" kern="1200">
                <a:solidFill>
                  <a:srgbClr val="99FFCC"/>
                </a:solidFill>
                <a:latin typeface="맑은 고딕" pitchFamily="50" charset="-127"/>
                <a:ea typeface="맑은 고딕" pitchFamily="50" charset="-127"/>
                <a:cs typeface="+mn-cs"/>
              </a:defRPr>
            </a:lvl7pPr>
            <a:lvl8pPr marL="3200400" algn="l" defTabSz="914400" rtl="0" eaLnBrk="1" latinLnBrk="1" hangingPunct="1">
              <a:defRPr kumimoji="1" b="1" kern="1200">
                <a:solidFill>
                  <a:srgbClr val="99FFCC"/>
                </a:solidFill>
                <a:latin typeface="맑은 고딕" pitchFamily="50" charset="-127"/>
                <a:ea typeface="맑은 고딕" pitchFamily="50" charset="-127"/>
                <a:cs typeface="+mn-cs"/>
              </a:defRPr>
            </a:lvl8pPr>
            <a:lvl9pPr marL="3657600" algn="l" defTabSz="914400" rtl="0" eaLnBrk="1" latinLnBrk="1" hangingPunct="1">
              <a:defRPr kumimoji="1" b="1" kern="1200">
                <a:solidFill>
                  <a:srgbClr val="99FFCC"/>
                </a:solidFill>
                <a:latin typeface="맑은 고딕" pitchFamily="50" charset="-127"/>
                <a:ea typeface="맑은 고딕" pitchFamily="50" charset="-127"/>
                <a:cs typeface="+mn-cs"/>
              </a:defRPr>
            </a:lvl9pPr>
          </a:lstStyle>
          <a:p>
            <a:pPr>
              <a:defRPr/>
            </a:pPr>
            <a:fld id="{235E7C3C-74B1-4B0D-B771-BDFB8F2439B5}" type="slidenum">
              <a:rPr lang="ko-KR" altLang="en-US" sz="1400" smtClean="0">
                <a:solidFill>
                  <a:schemeClr val="tx1"/>
                </a:solidFill>
                <a:latin typeface="Arial Black" panose="020B0A04020102020204" pitchFamily="34" charset="0"/>
                <a:ea typeface="맑은 고딕" panose="020B0503020000020004" pitchFamily="50" charset="-127"/>
              </a:rPr>
              <a:pPr>
                <a:defRPr/>
              </a:pPr>
              <a:t>‹#›</a:t>
            </a:fld>
            <a:r>
              <a:rPr lang="ko-KR" altLang="en-US" sz="1400">
                <a:solidFill>
                  <a:schemeClr val="tx1"/>
                </a:solidFill>
                <a:latin typeface="Arial Black" panose="020B0A04020102020204" pitchFamily="34" charset="0"/>
                <a:ea typeface="맑은 고딕" panose="020B0503020000020004" pitchFamily="50" charset="-127"/>
              </a:rPr>
              <a:t> </a:t>
            </a:r>
            <a:r>
              <a:rPr lang="en-US" altLang="ko-KR" sz="1400">
                <a:solidFill>
                  <a:schemeClr val="tx1"/>
                </a:solidFill>
                <a:latin typeface="Arial Black" panose="020B0A04020102020204" pitchFamily="34" charset="0"/>
                <a:ea typeface="맑은 고딕" panose="020B0503020000020004" pitchFamily="50" charset="-127"/>
              </a:rPr>
              <a:t>/ 69</a:t>
            </a:r>
            <a:endParaRPr lang="ko-KR" altLang="en-US" sz="1400">
              <a:solidFill>
                <a:schemeClr val="tx1"/>
              </a:solidFill>
              <a:latin typeface="Arial Black" panose="020B0A04020102020204" pitchFamily="34" charset="0"/>
              <a:ea typeface="맑은 고딕" panose="020B0503020000020004" pitchFamily="50" charset="-127"/>
            </a:endParaRPr>
          </a:p>
        </p:txBody>
      </p:sp>
      <p:pic>
        <p:nvPicPr>
          <p:cNvPr id="6" name="Picture 2" descr="인간중심소프트로봇기술연구센터"/>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25" y="5994400"/>
            <a:ext cx="952500" cy="952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p:cNvGraphicFramePr>
            <a:graphicFrameLocks noGrp="1"/>
          </p:cNvGraphicFramePr>
          <p:nvPr userDrawn="1">
            <p:extLst>
              <p:ext uri="{D42A27DB-BD31-4B8C-83A1-F6EECF244321}">
                <p14:modId xmlns:p14="http://schemas.microsoft.com/office/powerpoint/2010/main" val="1481214575"/>
              </p:ext>
            </p:extLst>
          </p:nvPr>
        </p:nvGraphicFramePr>
        <p:xfrm>
          <a:off x="7542235" y="0"/>
          <a:ext cx="1601765" cy="338629"/>
        </p:xfrm>
        <a:graphic>
          <a:graphicData uri="http://schemas.openxmlformats.org/drawingml/2006/table">
            <a:tbl>
              <a:tblPr firstRow="1" bandRow="1">
                <a:tableStyleId>{5C22544A-7EE6-4342-B048-85BDC9FD1C3A}</a:tableStyleId>
              </a:tblPr>
              <a:tblGrid>
                <a:gridCol w="1601765">
                  <a:extLst>
                    <a:ext uri="{9D8B030D-6E8A-4147-A177-3AD203B41FA5}">
                      <a16:colId xmlns:a16="http://schemas.microsoft.com/office/drawing/2014/main" val="20001"/>
                    </a:ext>
                  </a:extLst>
                </a:gridCol>
              </a:tblGrid>
              <a:tr h="338629">
                <a:tc>
                  <a:txBody>
                    <a:bodyPr/>
                    <a:lstStyle/>
                    <a:p>
                      <a:pPr latinLnBrk="1"/>
                      <a:r>
                        <a:rPr lang="ko-KR" altLang="en-US" sz="1600" b="0">
                          <a:solidFill>
                            <a:schemeClr val="tx1"/>
                          </a:solidFill>
                        </a:rPr>
                        <a:t>평가 방법 통합</a:t>
                      </a:r>
                      <a:endParaRPr lang="ko-KR" altLang="en-US" sz="1600" b="1">
                        <a:solidFill>
                          <a:srgbClr val="0070C0"/>
                        </a:solidFill>
                      </a:endParaRPr>
                    </a:p>
                  </a:txBody>
                  <a:tcP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401078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365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만">
    <p:spTree>
      <p:nvGrpSpPr>
        <p:cNvPr id="1" name=""/>
        <p:cNvGrpSpPr/>
        <p:nvPr/>
      </p:nvGrpSpPr>
      <p:grpSpPr>
        <a:xfrm>
          <a:off x="0" y="0"/>
          <a:ext cx="0" cy="0"/>
          <a:chOff x="0" y="0"/>
          <a:chExt cx="0" cy="0"/>
        </a:xfrm>
      </p:grpSpPr>
      <p:cxnSp>
        <p:nvCxnSpPr>
          <p:cNvPr id="6" name="직선 연결선 5"/>
          <p:cNvCxnSpPr/>
          <p:nvPr userDrawn="1"/>
        </p:nvCxnSpPr>
        <p:spPr>
          <a:xfrm>
            <a:off x="0" y="3404558"/>
            <a:ext cx="9144000" cy="0"/>
          </a:xfrm>
          <a:prstGeom prst="line">
            <a:avLst/>
          </a:prstGeom>
          <a:ln>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userDrawn="1"/>
        </p:nvSpPr>
        <p:spPr>
          <a:xfrm rot="20354730">
            <a:off x="-2301305" y="-1404098"/>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직사각형 7"/>
          <p:cNvSpPr/>
          <p:nvPr userDrawn="1"/>
        </p:nvSpPr>
        <p:spPr>
          <a:xfrm rot="18900000">
            <a:off x="-5118364" y="-228440"/>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직사각형 8"/>
          <p:cNvSpPr/>
          <p:nvPr userDrawn="1"/>
        </p:nvSpPr>
        <p:spPr>
          <a:xfrm rot="16923696">
            <a:off x="-5838801" y="1092359"/>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직사각형 9"/>
          <p:cNvSpPr/>
          <p:nvPr userDrawn="1"/>
        </p:nvSpPr>
        <p:spPr>
          <a:xfrm rot="15389415">
            <a:off x="-6018315" y="1954044"/>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 name="직사각형 10"/>
          <p:cNvSpPr/>
          <p:nvPr userDrawn="1"/>
        </p:nvSpPr>
        <p:spPr>
          <a:xfrm rot="13002718">
            <a:off x="-6018315" y="3819058"/>
            <a:ext cx="11205029" cy="2394857"/>
          </a:xfrm>
          <a:prstGeom prst="rect">
            <a:avLst/>
          </a:prstGeom>
          <a:solidFill>
            <a:srgbClr val="00002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2265000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1_제목만">
    <p:spTree>
      <p:nvGrpSpPr>
        <p:cNvPr id="1" name=""/>
        <p:cNvGrpSpPr/>
        <p:nvPr/>
      </p:nvGrpSpPr>
      <p:grpSpPr>
        <a:xfrm>
          <a:off x="0" y="0"/>
          <a:ext cx="0" cy="0"/>
          <a:chOff x="0" y="0"/>
          <a:chExt cx="0" cy="0"/>
        </a:xfrm>
      </p:grpSpPr>
      <p:sp>
        <p:nvSpPr>
          <p:cNvPr id="2" name="제목 1"/>
          <p:cNvSpPr>
            <a:spLocks noGrp="1"/>
          </p:cNvSpPr>
          <p:nvPr>
            <p:ph type="title"/>
          </p:nvPr>
        </p:nvSpPr>
        <p:spPr>
          <a:xfrm>
            <a:off x="628650" y="365126"/>
            <a:ext cx="7886700" cy="1325563"/>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628650" y="6356351"/>
            <a:ext cx="2057400" cy="365125"/>
          </a:xfrm>
          <a:prstGeom prst="rect">
            <a:avLst/>
          </a:prstGeom>
        </p:spPr>
        <p:txBody>
          <a:bodyPr/>
          <a:lstStyle/>
          <a:p>
            <a:fld id="{58016FFB-BE3D-47FD-9045-F42272849A0E}" type="datetimeFigureOut">
              <a:rPr lang="ko-KR" altLang="en-US" smtClean="0">
                <a:solidFill>
                  <a:prstClr val="black">
                    <a:tint val="75000"/>
                  </a:prstClr>
                </a:solidFill>
              </a:rPr>
              <a:pPr/>
              <a:t>2022. 1. 25.</a:t>
            </a:fld>
            <a:endParaRPr lang="ko-KR" altLang="en-US">
              <a:solidFill>
                <a:prstClr val="black">
                  <a:tint val="75000"/>
                </a:prstClr>
              </a:solidFill>
            </a:endParaRPr>
          </a:p>
        </p:txBody>
      </p:sp>
      <p:sp>
        <p:nvSpPr>
          <p:cNvPr id="4" name="바닥글 개체 틀 3"/>
          <p:cNvSpPr>
            <a:spLocks noGrp="1"/>
          </p:cNvSpPr>
          <p:nvPr>
            <p:ph type="ftr" sz="quarter" idx="11"/>
          </p:nvPr>
        </p:nvSpPr>
        <p:spPr>
          <a:xfrm>
            <a:off x="3028950" y="6356351"/>
            <a:ext cx="3086100" cy="365125"/>
          </a:xfrm>
          <a:prstGeom prst="rect">
            <a:avLst/>
          </a:prstGeom>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a:xfrm>
            <a:off x="6457950" y="6356351"/>
            <a:ext cx="2057400" cy="365125"/>
          </a:xfrm>
          <a:prstGeom prst="rect">
            <a:avLst/>
          </a:prstGeom>
        </p:spPr>
        <p:txBody>
          <a:bodyPr/>
          <a:lstStyle/>
          <a:p>
            <a:fld id="{5BF1C3FA-E274-4D2A-82C4-EBD57DB66702}" type="slidenum">
              <a:rPr lang="ko-KR" altLang="en-US" smtClean="0">
                <a:solidFill>
                  <a:prstClr val="black">
                    <a:tint val="75000"/>
                  </a:prstClr>
                </a:solidFill>
              </a:rPr>
              <a:pPr/>
              <a:t>‹#›</a:t>
            </a:fld>
            <a:endParaRPr lang="ko-KR" altLang="en-US">
              <a:solidFill>
                <a:prstClr val="black">
                  <a:tint val="75000"/>
                </a:prstClr>
              </a:solidFill>
            </a:endParaRPr>
          </a:p>
        </p:txBody>
      </p:sp>
      <p:pic>
        <p:nvPicPr>
          <p:cNvPr id="6" name="Picture 2" descr="인간중심소프트로봇기술연구센터"/>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25" y="5994400"/>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74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ain 1">
    <p:spTree>
      <p:nvGrpSpPr>
        <p:cNvPr id="1" name=""/>
        <p:cNvGrpSpPr/>
        <p:nvPr/>
      </p:nvGrpSpPr>
      <p:grpSpPr>
        <a:xfrm>
          <a:off x="0" y="0"/>
          <a:ext cx="0" cy="0"/>
          <a:chOff x="0" y="0"/>
          <a:chExt cx="0" cy="0"/>
        </a:xfrm>
      </p:grpSpPr>
      <p:cxnSp>
        <p:nvCxnSpPr>
          <p:cNvPr id="5" name="직선 연결선 4"/>
          <p:cNvCxnSpPr/>
          <p:nvPr userDrawn="1"/>
        </p:nvCxnSpPr>
        <p:spPr>
          <a:xfrm>
            <a:off x="251520" y="764704"/>
            <a:ext cx="8640960" cy="0"/>
          </a:xfrm>
          <a:prstGeom prst="line">
            <a:avLst/>
          </a:prstGeom>
          <a:ln w="38100">
            <a:solidFill>
              <a:schemeClr val="tx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제목 6"/>
          <p:cNvSpPr>
            <a:spLocks noGrp="1"/>
          </p:cNvSpPr>
          <p:nvPr>
            <p:ph type="title" hasCustomPrompt="1"/>
          </p:nvPr>
        </p:nvSpPr>
        <p:spPr>
          <a:xfrm>
            <a:off x="251520" y="80836"/>
            <a:ext cx="8640960" cy="611860"/>
          </a:xfrm>
        </p:spPr>
        <p:txBody>
          <a:bodyPr>
            <a:normAutofit/>
          </a:bodyPr>
          <a:lstStyle>
            <a:lvl1pPr>
              <a:defRPr sz="3600" baseline="0">
                <a:solidFill>
                  <a:schemeClr val="tx1"/>
                </a:solidFill>
                <a:latin typeface="+mj-lt"/>
              </a:defRPr>
            </a:lvl1pPr>
          </a:lstStyle>
          <a:p>
            <a:r>
              <a:rPr lang="en-US" altLang="ko-KR"/>
              <a:t>Subject</a:t>
            </a:r>
            <a:endParaRPr lang="ko-KR" altLang="en-US"/>
          </a:p>
        </p:txBody>
      </p:sp>
      <p:sp>
        <p:nvSpPr>
          <p:cNvPr id="3" name="텍스트 개체 틀 2"/>
          <p:cNvSpPr>
            <a:spLocks noGrp="1"/>
          </p:cNvSpPr>
          <p:nvPr>
            <p:ph type="body" sz="quarter" idx="13" hasCustomPrompt="1"/>
          </p:nvPr>
        </p:nvSpPr>
        <p:spPr>
          <a:xfrm>
            <a:off x="251520" y="909067"/>
            <a:ext cx="8640960" cy="647725"/>
          </a:xfrm>
          <a:prstGeom prst="rect">
            <a:avLst/>
          </a:prstGeom>
        </p:spPr>
        <p:txBody>
          <a:bodyPr/>
          <a:lstStyle>
            <a:lvl1pPr marL="342900" indent="-342900" latinLnBrk="0">
              <a:buFont typeface="Wingdings" panose="05000000000000000000" pitchFamily="2" charset="2"/>
              <a:buChar char="v"/>
              <a:defRPr sz="2400" baseline="0">
                <a:latin typeface="Arial" panose="020B0604020202020204" pitchFamily="34" charset="0"/>
                <a:ea typeface="+mn-ea"/>
                <a:cs typeface="Arial" panose="020B0604020202020204" pitchFamily="34" charset="0"/>
              </a:defRPr>
            </a:lvl1pPr>
          </a:lstStyle>
          <a:p>
            <a:pPr lvl="0"/>
            <a:r>
              <a:rPr lang="en-US" altLang="ko-KR"/>
              <a:t>Text Style</a:t>
            </a:r>
            <a:endParaRPr lang="ko-KR" altLang="en-US"/>
          </a:p>
        </p:txBody>
      </p:sp>
      <p:sp>
        <p:nvSpPr>
          <p:cNvPr id="9" name="텍스트 개체 틀 2"/>
          <p:cNvSpPr>
            <a:spLocks noGrp="1"/>
          </p:cNvSpPr>
          <p:nvPr>
            <p:ph type="body" sz="quarter" idx="14" hasCustomPrompt="1"/>
          </p:nvPr>
        </p:nvSpPr>
        <p:spPr>
          <a:xfrm>
            <a:off x="251520" y="1772816"/>
            <a:ext cx="8640960" cy="4442343"/>
          </a:xfrm>
          <a:prstGeom prst="rect">
            <a:avLst/>
          </a:prstGeom>
        </p:spPr>
        <p:txBody>
          <a:bodyPr/>
          <a:lstStyle>
            <a:lvl1pPr marL="342900" indent="-342900" latinLnBrk="0">
              <a:buFont typeface="Arial" panose="020B0604020202020204" pitchFamily="34" charset="0"/>
              <a:buChar char="•"/>
              <a:defRPr sz="1800">
                <a:latin typeface="Arial" panose="020B0604020202020204" pitchFamily="34" charset="0"/>
                <a:ea typeface="+mn-ea"/>
                <a:cs typeface="Arial" panose="020B0604020202020204" pitchFamily="34" charset="0"/>
              </a:defRPr>
            </a:lvl1pPr>
            <a:lvl2pPr>
              <a:defRPr sz="1600">
                <a:latin typeface="Arial" panose="020B0604020202020204" pitchFamily="34" charset="0"/>
                <a:cs typeface="Arial" panose="020B0604020202020204" pitchFamily="34" charset="0"/>
              </a:defRPr>
            </a:lvl2pPr>
          </a:lstStyle>
          <a:p>
            <a:pPr lvl="0"/>
            <a:r>
              <a:rPr lang="en-US" altLang="ko-KR"/>
              <a:t>Text Style</a:t>
            </a:r>
          </a:p>
          <a:p>
            <a:pPr lvl="1"/>
            <a:r>
              <a:rPr lang="en-US" altLang="ko-KR"/>
              <a:t>sub contents</a:t>
            </a:r>
            <a:endParaRPr lang="ko-KR" altLang="en-US"/>
          </a:p>
        </p:txBody>
      </p:sp>
      <p:sp>
        <p:nvSpPr>
          <p:cNvPr id="11" name="슬라이드 번호 개체 틀 9"/>
          <p:cNvSpPr>
            <a:spLocks noGrp="1"/>
          </p:cNvSpPr>
          <p:nvPr>
            <p:ph type="sldNum" sz="quarter" idx="4"/>
          </p:nvPr>
        </p:nvSpPr>
        <p:spPr>
          <a:xfrm>
            <a:off x="251520" y="6381328"/>
            <a:ext cx="72008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0375FFC9-EE01-4C97-AD0C-AE1386642E98}" type="slidenum">
              <a:rPr lang="ko-KR" altLang="en-US" smtClean="0"/>
              <a:pPr/>
              <a:t>‹#›</a:t>
            </a:fld>
            <a:endParaRPr lang="ko-KR" altLang="en-US"/>
          </a:p>
        </p:txBody>
      </p:sp>
      <p:pic>
        <p:nvPicPr>
          <p:cNvPr id="12" name="그림 11" descr="BRL LOGO_02.jpg"/>
          <p:cNvPicPr>
            <a:picLocks noChangeAspect="1"/>
          </p:cNvPicPr>
          <p:nvPr userDrawn="1"/>
        </p:nvPicPr>
        <p:blipFill>
          <a:blip r:embed="rId2" cstate="print">
            <a:clrChange>
              <a:clrFrom>
                <a:srgbClr val="FDFDFD"/>
              </a:clrFrom>
              <a:clrTo>
                <a:srgbClr val="FDFDFD">
                  <a:alpha val="0"/>
                </a:srgbClr>
              </a:clrTo>
            </a:clrChange>
          </a:blip>
          <a:stretch>
            <a:fillRect/>
          </a:stretch>
        </p:blipFill>
        <p:spPr>
          <a:xfrm>
            <a:off x="6588224" y="6299351"/>
            <a:ext cx="2531500" cy="542465"/>
          </a:xfrm>
          <a:prstGeom prst="rect">
            <a:avLst/>
          </a:prstGeom>
        </p:spPr>
      </p:pic>
      <p:pic>
        <p:nvPicPr>
          <p:cNvPr id="10" name="그림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80112" y="6423628"/>
            <a:ext cx="864096" cy="369003"/>
          </a:xfrm>
          <a:prstGeom prst="rect">
            <a:avLst/>
          </a:prstGeom>
        </p:spPr>
      </p:pic>
    </p:spTree>
    <p:extLst>
      <p:ext uri="{BB962C8B-B14F-4D97-AF65-F5344CB8AC3E}">
        <p14:creationId xmlns:p14="http://schemas.microsoft.com/office/powerpoint/2010/main" val="3562921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2">
    <p:spTree>
      <p:nvGrpSpPr>
        <p:cNvPr id="1" name=""/>
        <p:cNvGrpSpPr/>
        <p:nvPr/>
      </p:nvGrpSpPr>
      <p:grpSpPr>
        <a:xfrm>
          <a:off x="0" y="0"/>
          <a:ext cx="0" cy="0"/>
          <a:chOff x="0" y="0"/>
          <a:chExt cx="0" cy="0"/>
        </a:xfrm>
      </p:grpSpPr>
      <p:pic>
        <p:nvPicPr>
          <p:cNvPr id="4" name="그림 3" descr="BRL LOGO_02.jpg"/>
          <p:cNvPicPr>
            <a:picLocks noChangeAspect="1"/>
          </p:cNvPicPr>
          <p:nvPr/>
        </p:nvPicPr>
        <p:blipFill>
          <a:blip r:embed="rId2" cstate="print"/>
          <a:stretch>
            <a:fillRect/>
          </a:stretch>
        </p:blipFill>
        <p:spPr>
          <a:xfrm>
            <a:off x="6527724" y="6286387"/>
            <a:ext cx="2592000" cy="555429"/>
          </a:xfrm>
          <a:prstGeom prst="rect">
            <a:avLst/>
          </a:prstGeom>
        </p:spPr>
      </p:pic>
      <p:cxnSp>
        <p:nvCxnSpPr>
          <p:cNvPr id="5" name="직선 연결선 4"/>
          <p:cNvCxnSpPr/>
          <p:nvPr/>
        </p:nvCxnSpPr>
        <p:spPr>
          <a:xfrm>
            <a:off x="755576" y="692696"/>
            <a:ext cx="7560840" cy="0"/>
          </a:xfrm>
          <a:prstGeom prst="line">
            <a:avLst/>
          </a:prstGeom>
          <a:ln w="2857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제목 6"/>
          <p:cNvSpPr>
            <a:spLocks noGrp="1"/>
          </p:cNvSpPr>
          <p:nvPr>
            <p:ph type="title" hasCustomPrompt="1"/>
          </p:nvPr>
        </p:nvSpPr>
        <p:spPr>
          <a:xfrm>
            <a:off x="0" y="8828"/>
            <a:ext cx="9144000" cy="778098"/>
          </a:xfrm>
        </p:spPr>
        <p:txBody>
          <a:bodyPr>
            <a:normAutofit/>
          </a:bodyPr>
          <a:lstStyle>
            <a:lvl1pPr>
              <a:defRPr sz="4000">
                <a:solidFill>
                  <a:schemeClr val="tx1"/>
                </a:solidFill>
              </a:defRPr>
            </a:lvl1pPr>
          </a:lstStyle>
          <a:p>
            <a:r>
              <a:rPr lang="en-US" altLang="ko-KR"/>
              <a:t>Subject</a:t>
            </a:r>
            <a:endParaRPr lang="ko-KR" altLang="en-US"/>
          </a:p>
        </p:txBody>
      </p:sp>
      <p:sp>
        <p:nvSpPr>
          <p:cNvPr id="3" name="텍스트 개체 틀 2"/>
          <p:cNvSpPr>
            <a:spLocks noGrp="1"/>
          </p:cNvSpPr>
          <p:nvPr>
            <p:ph type="body" sz="quarter" idx="13" hasCustomPrompt="1"/>
          </p:nvPr>
        </p:nvSpPr>
        <p:spPr>
          <a:xfrm>
            <a:off x="34256" y="823069"/>
            <a:ext cx="8424863" cy="647725"/>
          </a:xfrm>
          <a:prstGeom prst="rect">
            <a:avLst/>
          </a:prstGeom>
        </p:spPr>
        <p:txBody>
          <a:bodyPr/>
          <a:lstStyle>
            <a:lvl1pPr marL="342900" indent="-342900" latinLnBrk="0">
              <a:buFont typeface="Wingdings" panose="05000000000000000000" pitchFamily="2" charset="2"/>
              <a:buChar char="v"/>
              <a:defRPr sz="2400" baseline="0">
                <a:latin typeface="+mn-lt"/>
                <a:ea typeface="+mn-ea"/>
              </a:defRPr>
            </a:lvl1pPr>
          </a:lstStyle>
          <a:p>
            <a:pPr lvl="0"/>
            <a:r>
              <a:rPr lang="en-US" altLang="ko-KR"/>
              <a:t>Text Style</a:t>
            </a:r>
            <a:endParaRPr lang="ko-KR" altLang="en-US"/>
          </a:p>
        </p:txBody>
      </p:sp>
      <p:sp>
        <p:nvSpPr>
          <p:cNvPr id="9" name="텍스트 개체 틀 2"/>
          <p:cNvSpPr>
            <a:spLocks noGrp="1"/>
          </p:cNvSpPr>
          <p:nvPr>
            <p:ph type="body" sz="quarter" idx="14" hasCustomPrompt="1"/>
          </p:nvPr>
        </p:nvSpPr>
        <p:spPr>
          <a:xfrm>
            <a:off x="359568" y="1844824"/>
            <a:ext cx="8424863" cy="4442343"/>
          </a:xfrm>
          <a:prstGeom prst="rect">
            <a:avLst/>
          </a:prstGeom>
        </p:spPr>
        <p:txBody>
          <a:bodyPr/>
          <a:lstStyle>
            <a:lvl1pPr marL="342900" indent="-342900" latinLnBrk="0">
              <a:buFont typeface="Arial" panose="020B0604020202020204" pitchFamily="34" charset="0"/>
              <a:buChar char="•"/>
              <a:defRPr sz="1800">
                <a:latin typeface="+mn-lt"/>
                <a:ea typeface="+mn-ea"/>
              </a:defRPr>
            </a:lvl1pPr>
          </a:lstStyle>
          <a:p>
            <a:pPr lvl="0"/>
            <a:r>
              <a:rPr lang="en-US" altLang="ko-KR"/>
              <a:t>Text Style</a:t>
            </a:r>
            <a:endParaRPr lang="ko-KR" altLang="en-US"/>
          </a:p>
        </p:txBody>
      </p:sp>
      <p:sp>
        <p:nvSpPr>
          <p:cNvPr id="11" name="슬라이드 번호 개체 틀 9"/>
          <p:cNvSpPr>
            <a:spLocks noGrp="1"/>
          </p:cNvSpPr>
          <p:nvPr>
            <p:ph type="sldNum" sz="quarter" idx="4"/>
          </p:nvPr>
        </p:nvSpPr>
        <p:spPr>
          <a:xfrm>
            <a:off x="107504" y="6381328"/>
            <a:ext cx="72008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23532E07-0BEA-4913-B1C3-1AB65D6493CE}" type="slidenum">
              <a:rPr lang="ko-KR" altLang="en-US" smtClean="0"/>
              <a:t>‹#›</a:t>
            </a:fld>
            <a:endParaRPr lang="ko-KR" altLang="en-US"/>
          </a:p>
        </p:txBody>
      </p:sp>
    </p:spTree>
    <p:extLst>
      <p:ext uri="{BB962C8B-B14F-4D97-AF65-F5344CB8AC3E}">
        <p14:creationId xmlns:p14="http://schemas.microsoft.com/office/powerpoint/2010/main" val="1741569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irst page">
    <p:spTree>
      <p:nvGrpSpPr>
        <p:cNvPr id="1" name=""/>
        <p:cNvGrpSpPr/>
        <p:nvPr/>
      </p:nvGrpSpPr>
      <p:grpSpPr>
        <a:xfrm>
          <a:off x="0" y="0"/>
          <a:ext cx="0" cy="0"/>
          <a:chOff x="0" y="0"/>
          <a:chExt cx="0" cy="0"/>
        </a:xfrm>
      </p:grpSpPr>
      <p:sp>
        <p:nvSpPr>
          <p:cNvPr id="4" name="부제목 2"/>
          <p:cNvSpPr>
            <a:spLocks noGrp="1"/>
          </p:cNvSpPr>
          <p:nvPr>
            <p:ph type="subTitle" idx="1" hasCustomPrompt="1"/>
          </p:nvPr>
        </p:nvSpPr>
        <p:spPr>
          <a:xfrm>
            <a:off x="1371600" y="3933056"/>
            <a:ext cx="6400800" cy="1752600"/>
          </a:xfrm>
          <a:prstGeom prst="rect">
            <a:avLst/>
          </a:prstGeom>
        </p:spPr>
        <p:txBody>
          <a:bodyPr anchor="ctr"/>
          <a:lstStyle>
            <a:lvl1pPr marL="0" indent="0" algn="ctr">
              <a:buNone/>
              <a:defRPr>
                <a:solidFill>
                  <a:schemeClr val="tx1">
                    <a:tint val="75000"/>
                  </a:schemeClr>
                </a:solidFill>
                <a:latin typeface="+mj-lt"/>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a:t>2013. 12. 05.</a:t>
            </a:r>
          </a:p>
          <a:p>
            <a:r>
              <a:rPr lang="ko-KR" altLang="en-US"/>
              <a:t>홍길동</a:t>
            </a:r>
            <a:endParaRPr lang="en-US" altLang="ko-KR"/>
          </a:p>
          <a:p>
            <a:r>
              <a:rPr lang="en-US" altLang="ko-KR"/>
              <a:t>David</a:t>
            </a:r>
            <a:endParaRPr lang="ko-KR" altLang="en-US"/>
          </a:p>
        </p:txBody>
      </p:sp>
      <p:pic>
        <p:nvPicPr>
          <p:cNvPr id="7" name="그림 6" descr="BRL LOGO_02.jpg"/>
          <p:cNvPicPr>
            <a:picLocks noChangeAspect="1"/>
          </p:cNvPicPr>
          <p:nvPr/>
        </p:nvPicPr>
        <p:blipFill>
          <a:blip r:embed="rId2" cstate="print"/>
          <a:stretch>
            <a:fillRect/>
          </a:stretch>
        </p:blipFill>
        <p:spPr>
          <a:xfrm>
            <a:off x="5290596" y="6021289"/>
            <a:ext cx="3829128" cy="820528"/>
          </a:xfrm>
          <a:prstGeom prst="rect">
            <a:avLst/>
          </a:prstGeom>
        </p:spPr>
      </p:pic>
      <p:sp>
        <p:nvSpPr>
          <p:cNvPr id="3" name="텍스트 개체 틀 2"/>
          <p:cNvSpPr>
            <a:spLocks noGrp="1"/>
          </p:cNvSpPr>
          <p:nvPr>
            <p:ph type="body" sz="quarter" idx="10" hasCustomPrompt="1"/>
          </p:nvPr>
        </p:nvSpPr>
        <p:spPr>
          <a:xfrm>
            <a:off x="395536" y="1628801"/>
            <a:ext cx="8352928" cy="1872208"/>
          </a:xfrm>
          <a:prstGeom prst="rect">
            <a:avLst/>
          </a:prstGeom>
        </p:spPr>
        <p:txBody>
          <a:bodyPr anchor="ctr">
            <a:normAutofit/>
          </a:bodyPr>
          <a:lstStyle>
            <a:lvl1pPr marL="0" indent="0" algn="ctr">
              <a:buNone/>
              <a:defRPr sz="3600" b="1" baseline="0">
                <a:solidFill>
                  <a:schemeClr val="tx1"/>
                </a:solidFill>
                <a:latin typeface="+mj-lt"/>
              </a:defRPr>
            </a:lvl1pPr>
          </a:lstStyle>
          <a:p>
            <a:pPr lvl="0"/>
            <a:r>
              <a:rPr lang="en-US" altLang="ko-KR"/>
              <a:t>Crawling Robot Inspired by Dolphin</a:t>
            </a:r>
            <a:endParaRPr lang="ko-KR" altLang="en-US"/>
          </a:p>
        </p:txBody>
      </p:sp>
    </p:spTree>
    <p:extLst>
      <p:ext uri="{BB962C8B-B14F-4D97-AF65-F5344CB8AC3E}">
        <p14:creationId xmlns:p14="http://schemas.microsoft.com/office/powerpoint/2010/main" val="399173651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819051"/>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84" r:id="rId3"/>
    <p:sldLayoutId id="2147483681" r:id="rId4"/>
    <p:sldLayoutId id="2147483680" r:id="rId5"/>
    <p:sldLayoutId id="2147483682" r:id="rId6"/>
    <p:sldLayoutId id="2147483683" r:id="rId7"/>
    <p:sldLayoutId id="2147483685" r:id="rId8"/>
    <p:sldLayoutId id="2147483688" r:id="rId9"/>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lang="ko-KR" altLang="en-US" sz="1800" b="1" kern="1200" baseline="0" smtClean="0">
          <a:solidFill>
            <a:schemeClr val="tx1"/>
          </a:solidFill>
          <a:latin typeface="Calibri" panose="020F0502020204030204" pitchFamily="34" charset="0"/>
          <a:ea typeface="맑은 고딕" panose="020B0503020000020004"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lang="ko-KR" altLang="en-US" sz="1400" b="0" kern="1200" baseline="0" smtClean="0">
          <a:solidFill>
            <a:schemeClr val="tx1"/>
          </a:solidFill>
          <a:latin typeface="Calibri" panose="020F0502020204030204" pitchFamily="34" charset="0"/>
          <a:ea typeface="맑은 고딕" panose="020B0503020000020004"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lang="ko-KR" altLang="en-US" sz="1200" kern="1200" baseline="0" smtClean="0">
          <a:solidFill>
            <a:schemeClr val="tx1"/>
          </a:solidFill>
          <a:latin typeface="Calibri" panose="020F0502020204030204" pitchFamily="34" charset="0"/>
          <a:ea typeface="맑은 고딕" panose="020B0503020000020004"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lang="ko-KR" altLang="en-US" sz="1800" kern="1200" baseline="0" smtClean="0">
          <a:solidFill>
            <a:schemeClr val="tx1"/>
          </a:solidFill>
          <a:latin typeface="Calibri" panose="020F0502020204030204" pitchFamily="34" charset="0"/>
          <a:ea typeface="맑은 고딕" panose="020B0503020000020004"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lang="en-US" altLang="en-US" sz="1800" kern="1200" baseline="0" dirty="0">
          <a:solidFill>
            <a:schemeClr val="tx1"/>
          </a:solidFill>
          <a:latin typeface="Calibri" panose="020F050202020403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75561974-1DDB-46C8-91B4-D5C3F0182557}"/>
              </a:ext>
            </a:extLst>
          </p:cNvPr>
          <p:cNvSpPr/>
          <p:nvPr/>
        </p:nvSpPr>
        <p:spPr>
          <a:xfrm>
            <a:off x="-101600" y="2586190"/>
            <a:ext cx="9410700" cy="44242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5EC22BB6-4AB6-43FB-9DF1-DDD8EA87CF85}"/>
              </a:ext>
            </a:extLst>
          </p:cNvPr>
          <p:cNvSpPr txBox="1"/>
          <p:nvPr/>
        </p:nvSpPr>
        <p:spPr>
          <a:xfrm>
            <a:off x="0" y="0"/>
            <a:ext cx="3995936" cy="369332"/>
          </a:xfrm>
          <a:prstGeom prst="rect">
            <a:avLst/>
          </a:prstGeom>
          <a:noFill/>
        </p:spPr>
        <p:txBody>
          <a:bodyPr wrap="square" rtlCol="0">
            <a:spAutoFit/>
          </a:bodyPr>
          <a:lstStyle/>
          <a:p>
            <a:r>
              <a:rPr lang="en-US" altLang="ko-KR" b="1" dirty="0">
                <a:latin typeface="+mj-ea"/>
                <a:ea typeface="+mj-ea"/>
              </a:rPr>
              <a:t>Research Overview</a:t>
            </a:r>
            <a:endParaRPr lang="ko-KR" altLang="en-US" b="1" dirty="0">
              <a:latin typeface="+mj-ea"/>
              <a:ea typeface="+mj-ea"/>
            </a:endParaRPr>
          </a:p>
        </p:txBody>
      </p:sp>
      <p:sp>
        <p:nvSpPr>
          <p:cNvPr id="5" name="텍스트 개체 틀 2"/>
          <p:cNvSpPr txBox="1">
            <a:spLocks/>
          </p:cNvSpPr>
          <p:nvPr/>
        </p:nvSpPr>
        <p:spPr>
          <a:xfrm>
            <a:off x="0" y="-197300"/>
            <a:ext cx="9144000" cy="1872208"/>
          </a:xfrm>
          <a:prstGeom prst="rect">
            <a:avLst/>
          </a:prstGeom>
        </p:spPr>
        <p:txBody>
          <a:bodyPr anchor="ctr">
            <a:normAutofit/>
          </a:bodyPr>
          <a:lstStyle>
            <a:lvl1pPr marL="0" indent="0" algn="ctr" defTabSz="914400" rtl="0" eaLnBrk="1" latinLnBrk="1" hangingPunct="1">
              <a:lnSpc>
                <a:spcPct val="90000"/>
              </a:lnSpc>
              <a:spcBef>
                <a:spcPts val="1000"/>
              </a:spcBef>
              <a:buFont typeface="Arial" panose="020B0604020202020204" pitchFamily="34" charset="0"/>
              <a:buNone/>
              <a:defRPr lang="ko-KR" altLang="en-US" sz="3600" b="1" kern="1200" baseline="0">
                <a:solidFill>
                  <a:schemeClr val="tx1"/>
                </a:solidFill>
                <a:latin typeface="+mj-lt"/>
                <a:ea typeface="맑은 고딕" panose="020B0503020000020004" pitchFamily="50"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lang="ko-KR" altLang="en-US" sz="1400" b="0" kern="1200" baseline="0" smtClean="0">
                <a:solidFill>
                  <a:schemeClr val="tx1"/>
                </a:solidFill>
                <a:latin typeface="Calibri" panose="020F0502020204030204" pitchFamily="34" charset="0"/>
                <a:ea typeface="맑은 고딕" panose="020B0503020000020004" pitchFamily="50"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lang="ko-KR" altLang="en-US" sz="1200" kern="1200" baseline="0" smtClean="0">
                <a:solidFill>
                  <a:schemeClr val="tx1"/>
                </a:solidFill>
                <a:latin typeface="Calibri" panose="020F0502020204030204" pitchFamily="34" charset="0"/>
                <a:ea typeface="맑은 고딕" panose="020B0503020000020004" pitchFamily="50"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lang="ko-KR" altLang="en-US" sz="1800" kern="1200" baseline="0" smtClean="0">
                <a:solidFill>
                  <a:schemeClr val="tx1"/>
                </a:solidFill>
                <a:latin typeface="Calibri" panose="020F0502020204030204" pitchFamily="34" charset="0"/>
                <a:ea typeface="맑은 고딕" panose="020B0503020000020004" pitchFamily="50"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lang="en-US" altLang="en-US" sz="1800" kern="1200" baseline="0" dirty="0">
                <a:solidFill>
                  <a:schemeClr val="tx1"/>
                </a:solidFill>
                <a:latin typeface="Calibri" panose="020F050202020403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Design approaches for </a:t>
            </a:r>
          </a:p>
          <a:p>
            <a:pPr algn="r"/>
            <a:r>
              <a:rPr lang="en-US" dirty="0">
                <a:latin typeface="Arial" panose="020B0604020202020204" pitchFamily="34" charset="0"/>
                <a:cs typeface="Arial" panose="020B0604020202020204" pitchFamily="34" charset="0"/>
              </a:rPr>
              <a:t>Soft hand wearable robots</a:t>
            </a:r>
          </a:p>
        </p:txBody>
      </p:sp>
      <p:sp>
        <p:nvSpPr>
          <p:cNvPr id="4" name="텍스트 개체 틀 3"/>
          <p:cNvSpPr>
            <a:spLocks noGrp="1"/>
          </p:cNvSpPr>
          <p:nvPr>
            <p:ph type="body" sz="quarter" idx="10"/>
          </p:nvPr>
        </p:nvSpPr>
        <p:spPr>
          <a:xfrm>
            <a:off x="3995936" y="1280614"/>
            <a:ext cx="5148064" cy="1382946"/>
          </a:xfrm>
        </p:spPr>
        <p:txBody>
          <a:bodyPr>
            <a:normAutofit/>
          </a:bodyPr>
          <a:lstStyle/>
          <a:p>
            <a:pPr algn="r">
              <a:lnSpc>
                <a:spcPct val="130000"/>
              </a:lnSpc>
            </a:pPr>
            <a:r>
              <a:rPr lang="en-US" altLang="ko-KR" sz="2800" dirty="0">
                <a:solidFill>
                  <a:schemeClr val="tx1">
                    <a:lumMod val="50000"/>
                    <a:lumOff val="50000"/>
                  </a:schemeClr>
                </a:solidFill>
                <a:latin typeface="Arial" panose="020B0604020202020204" pitchFamily="34" charset="0"/>
                <a:cs typeface="Arial" panose="020B0604020202020204" pitchFamily="34" charset="0"/>
              </a:rPr>
              <a:t>Byungchul Kim</a:t>
            </a:r>
          </a:p>
          <a:p>
            <a:pPr algn="r">
              <a:lnSpc>
                <a:spcPct val="130000"/>
              </a:lnSpc>
            </a:pPr>
            <a:r>
              <a:rPr lang="en-US" altLang="ko-KR" sz="2800" dirty="0">
                <a:solidFill>
                  <a:schemeClr val="tx1">
                    <a:lumMod val="50000"/>
                    <a:lumOff val="50000"/>
                  </a:schemeClr>
                </a:solidFill>
                <a:latin typeface="Arial" panose="020B0604020202020204" pitchFamily="34" charset="0"/>
                <a:cs typeface="Arial" panose="020B0604020202020204" pitchFamily="34" charset="0"/>
              </a:rPr>
              <a:t>Advisor: Prof. Kyu-</a:t>
            </a:r>
            <a:r>
              <a:rPr lang="en-US" altLang="ko-KR" sz="2800" dirty="0" err="1">
                <a:solidFill>
                  <a:schemeClr val="tx1">
                    <a:lumMod val="50000"/>
                    <a:lumOff val="50000"/>
                  </a:schemeClr>
                </a:solidFill>
                <a:latin typeface="Arial" panose="020B0604020202020204" pitchFamily="34" charset="0"/>
                <a:cs typeface="Arial" panose="020B0604020202020204" pitchFamily="34" charset="0"/>
              </a:rPr>
              <a:t>jin</a:t>
            </a:r>
            <a:r>
              <a:rPr lang="en-US" altLang="ko-KR" sz="2800" dirty="0">
                <a:solidFill>
                  <a:schemeClr val="tx1">
                    <a:lumMod val="50000"/>
                    <a:lumOff val="50000"/>
                  </a:schemeClr>
                </a:solidFill>
                <a:latin typeface="Arial" panose="020B0604020202020204" pitchFamily="34" charset="0"/>
                <a:cs typeface="Arial" panose="020B0604020202020204" pitchFamily="34" charset="0"/>
              </a:rPr>
              <a:t> Cho</a:t>
            </a:r>
          </a:p>
        </p:txBody>
      </p:sp>
      <p:pic>
        <p:nvPicPr>
          <p:cNvPr id="11" name="그림 10">
            <a:extLst>
              <a:ext uri="{FF2B5EF4-FFF2-40B4-BE49-F238E27FC236}">
                <a16:creationId xmlns:a16="http://schemas.microsoft.com/office/drawing/2014/main" id="{63B4FDD5-E2C2-4BF9-BB58-E58C62B8E0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89" y="4999966"/>
            <a:ext cx="1594204" cy="1980000"/>
          </a:xfrm>
          <a:prstGeom prst="rect">
            <a:avLst/>
          </a:prstGeom>
        </p:spPr>
      </p:pic>
      <p:pic>
        <p:nvPicPr>
          <p:cNvPr id="15" name="그림 14">
            <a:extLst>
              <a:ext uri="{FF2B5EF4-FFF2-40B4-BE49-F238E27FC236}">
                <a16:creationId xmlns:a16="http://schemas.microsoft.com/office/drawing/2014/main" id="{35370A0E-2A94-4497-B6B9-B8AEC54751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89" y="2684085"/>
            <a:ext cx="1594203" cy="1980000"/>
          </a:xfrm>
          <a:prstGeom prst="rect">
            <a:avLst/>
          </a:prstGeom>
        </p:spPr>
      </p:pic>
      <p:graphicFrame>
        <p:nvGraphicFramePr>
          <p:cNvPr id="16" name="표 15">
            <a:extLst>
              <a:ext uri="{FF2B5EF4-FFF2-40B4-BE49-F238E27FC236}">
                <a16:creationId xmlns:a16="http://schemas.microsoft.com/office/drawing/2014/main" id="{26E9938E-6ABA-486F-BA6D-BEE632EE8513}"/>
              </a:ext>
            </a:extLst>
          </p:cNvPr>
          <p:cNvGraphicFramePr>
            <a:graphicFrameLocks noGrp="1"/>
          </p:cNvGraphicFramePr>
          <p:nvPr>
            <p:extLst>
              <p:ext uri="{D42A27DB-BD31-4B8C-83A1-F6EECF244321}">
                <p14:modId xmlns:p14="http://schemas.microsoft.com/office/powerpoint/2010/main" val="2711141830"/>
              </p:ext>
            </p:extLst>
          </p:nvPr>
        </p:nvGraphicFramePr>
        <p:xfrm>
          <a:off x="1854199" y="3221787"/>
          <a:ext cx="7205590" cy="868680"/>
        </p:xfrm>
        <a:graphic>
          <a:graphicData uri="http://schemas.openxmlformats.org/drawingml/2006/table">
            <a:tbl>
              <a:tblPr firstRow="1" firstCol="1" bandRow="1">
                <a:tableStyleId>{5C22544A-7EE6-4342-B048-85BDC9FD1C3A}</a:tableStyleId>
              </a:tblPr>
              <a:tblGrid>
                <a:gridCol w="1854128">
                  <a:extLst>
                    <a:ext uri="{9D8B030D-6E8A-4147-A177-3AD203B41FA5}">
                      <a16:colId xmlns:a16="http://schemas.microsoft.com/office/drawing/2014/main" val="333176730"/>
                    </a:ext>
                  </a:extLst>
                </a:gridCol>
                <a:gridCol w="5351462">
                  <a:extLst>
                    <a:ext uri="{9D8B030D-6E8A-4147-A177-3AD203B41FA5}">
                      <a16:colId xmlns:a16="http://schemas.microsoft.com/office/drawing/2014/main" val="1141631669"/>
                    </a:ext>
                  </a:extLst>
                </a:gridCol>
              </a:tblGrid>
              <a:tr h="318102">
                <a:tc>
                  <a:txBody>
                    <a:bodyPr/>
                    <a:lstStyle/>
                    <a:p>
                      <a:pPr algn="ctr" latinLnBrk="1">
                        <a:lnSpc>
                          <a:spcPct val="100000"/>
                        </a:lnSpc>
                        <a:tabLst>
                          <a:tab pos="180340" algn="l"/>
                          <a:tab pos="3937635" algn="l"/>
                          <a:tab pos="6286500" algn="r"/>
                        </a:tabLst>
                      </a:pPr>
                      <a:r>
                        <a:rPr lang="en-US" sz="1900" kern="100" dirty="0">
                          <a:solidFill>
                            <a:schemeClr val="tx1"/>
                          </a:solidFill>
                          <a:effectLst/>
                          <a:latin typeface="+mn-lt"/>
                        </a:rPr>
                        <a:t>Sep. 2020 –</a:t>
                      </a:r>
                    </a:p>
                    <a:p>
                      <a:pPr algn="ctr" latinLnBrk="1">
                        <a:lnSpc>
                          <a:spcPct val="100000"/>
                        </a:lnSpc>
                        <a:tabLst>
                          <a:tab pos="180340" algn="l"/>
                          <a:tab pos="3937635" algn="l"/>
                          <a:tab pos="6286500" algn="r"/>
                        </a:tabLst>
                      </a:pPr>
                      <a:r>
                        <a:rPr lang="en-US" sz="1900" kern="100" dirty="0">
                          <a:solidFill>
                            <a:schemeClr val="tx1"/>
                          </a:solidFill>
                          <a:effectLst/>
                          <a:latin typeface="+mn-lt"/>
                        </a:rPr>
                        <a:t>Present</a:t>
                      </a:r>
                      <a:endParaRPr lang="ko-KR" sz="1900" kern="100" dirty="0">
                        <a:solidFill>
                          <a:schemeClr val="tx1"/>
                        </a:solidFill>
                        <a:effectLst/>
                        <a:latin typeface="+mn-lt"/>
                        <a:ea typeface="바탕"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latinLnBrk="1">
                        <a:lnSpc>
                          <a:spcPct val="100000"/>
                        </a:lnSpc>
                        <a:tabLst>
                          <a:tab pos="180340" algn="l"/>
                          <a:tab pos="3937635" algn="l"/>
                          <a:tab pos="6286500" algn="r"/>
                        </a:tabLst>
                      </a:pPr>
                      <a:r>
                        <a:rPr lang="en-US" sz="1900" b="0" kern="100" dirty="0">
                          <a:solidFill>
                            <a:schemeClr val="tx1"/>
                          </a:solidFill>
                          <a:effectLst/>
                          <a:latin typeface="+mn-lt"/>
                        </a:rPr>
                        <a:t>Postdoc researcher</a:t>
                      </a:r>
                    </a:p>
                    <a:p>
                      <a:pPr algn="l" latinLnBrk="1">
                        <a:lnSpc>
                          <a:spcPct val="100000"/>
                        </a:lnSpc>
                        <a:tabLst>
                          <a:tab pos="180340" algn="l"/>
                          <a:tab pos="3937635" algn="l"/>
                          <a:tab pos="6286500" algn="r"/>
                        </a:tabLst>
                      </a:pPr>
                      <a:r>
                        <a:rPr lang="en-US" sz="1900" b="0" kern="100" dirty="0">
                          <a:solidFill>
                            <a:schemeClr val="tx1"/>
                          </a:solidFill>
                          <a:effectLst/>
                          <a:latin typeface="+mn-lt"/>
                        </a:rPr>
                        <a:t>Soft Robotics Research Center (SRRC)</a:t>
                      </a:r>
                      <a:br>
                        <a:rPr lang="en-US" sz="1900" b="0" kern="100" dirty="0">
                          <a:solidFill>
                            <a:schemeClr val="tx1"/>
                          </a:solidFill>
                          <a:effectLst/>
                          <a:latin typeface="+mn-lt"/>
                        </a:rPr>
                      </a:br>
                      <a:r>
                        <a:rPr lang="en-US" sz="1900" b="0" kern="100" dirty="0">
                          <a:solidFill>
                            <a:schemeClr val="tx1"/>
                          </a:solidFill>
                          <a:effectLst/>
                          <a:latin typeface="+mn-lt"/>
                        </a:rPr>
                        <a:t>Seoul National University</a:t>
                      </a:r>
                      <a:endParaRPr lang="ko-KR" sz="1900" b="0" kern="100" dirty="0">
                        <a:solidFill>
                          <a:schemeClr val="tx1"/>
                        </a:solidFill>
                        <a:effectLst/>
                        <a:latin typeface="+mn-lt"/>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6451209"/>
                  </a:ext>
                </a:extLst>
              </a:tr>
            </a:tbl>
          </a:graphicData>
        </a:graphic>
      </p:graphicFrame>
      <p:sp>
        <p:nvSpPr>
          <p:cNvPr id="18" name="Rectangle 1">
            <a:extLst>
              <a:ext uri="{FF2B5EF4-FFF2-40B4-BE49-F238E27FC236}">
                <a16:creationId xmlns:a16="http://schemas.microsoft.com/office/drawing/2014/main" id="{180368B9-2B65-4371-B386-07301412345E}"/>
              </a:ext>
            </a:extLst>
          </p:cNvPr>
          <p:cNvSpPr>
            <a:spLocks noChangeArrowheads="1"/>
          </p:cNvSpPr>
          <p:nvPr/>
        </p:nvSpPr>
        <p:spPr bwMode="auto">
          <a:xfrm>
            <a:off x="1828750" y="2658531"/>
            <a:ext cx="15856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1pPr>
            <a:lvl2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2pPr>
            <a:lvl3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3pPr>
            <a:lvl4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4pPr>
            <a:lvl5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5pPr>
            <a:lvl6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6pPr>
            <a:lvl7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7pPr>
            <a:lvl8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8pPr>
            <a:lvl9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0975" algn="l"/>
                <a:tab pos="3937000" algn="l"/>
                <a:tab pos="6286500" algn="r"/>
              </a:tabLst>
            </a:pPr>
            <a:r>
              <a:rPr kumimoji="0" lang="en-US" altLang="ko-KR" sz="2400" b="1" i="0" u="none" strike="noStrike" cap="none" normalizeH="0" baseline="0" dirty="0">
                <a:ln>
                  <a:noFill/>
                </a:ln>
                <a:solidFill>
                  <a:schemeClr val="bg1"/>
                </a:solidFill>
                <a:effectLst/>
                <a:latin typeface="Calibri" panose="020F0502020204030204" pitchFamily="34" charset="0"/>
                <a:ea typeface="돋움체" panose="020B0609000101010101" pitchFamily="49" charset="-127"/>
                <a:cs typeface="Calibri" panose="020F0502020204030204" pitchFamily="34" charset="0"/>
              </a:rPr>
              <a:t>Experience</a:t>
            </a:r>
            <a:endParaRPr kumimoji="0" lang="en-US" altLang="ko-KR" sz="900" b="0" i="0" u="none" strike="noStrike" cap="none" normalizeH="0" baseline="0" dirty="0">
              <a:ln>
                <a:noFill/>
              </a:ln>
              <a:solidFill>
                <a:schemeClr val="bg1"/>
              </a:solidFill>
              <a:effectLst/>
            </a:endParaRPr>
          </a:p>
        </p:txBody>
      </p:sp>
      <p:graphicFrame>
        <p:nvGraphicFramePr>
          <p:cNvPr id="19" name="표 18">
            <a:extLst>
              <a:ext uri="{FF2B5EF4-FFF2-40B4-BE49-F238E27FC236}">
                <a16:creationId xmlns:a16="http://schemas.microsoft.com/office/drawing/2014/main" id="{C29C231B-7EB9-4A12-8FD1-A4EDFF5212F3}"/>
              </a:ext>
            </a:extLst>
          </p:cNvPr>
          <p:cNvGraphicFramePr>
            <a:graphicFrameLocks noGrp="1"/>
          </p:cNvGraphicFramePr>
          <p:nvPr>
            <p:extLst>
              <p:ext uri="{D42A27DB-BD31-4B8C-83A1-F6EECF244321}">
                <p14:modId xmlns:p14="http://schemas.microsoft.com/office/powerpoint/2010/main" val="3419857501"/>
              </p:ext>
            </p:extLst>
          </p:nvPr>
        </p:nvGraphicFramePr>
        <p:xfrm>
          <a:off x="1854199" y="4556761"/>
          <a:ext cx="7205589" cy="2221727"/>
        </p:xfrm>
        <a:graphic>
          <a:graphicData uri="http://schemas.openxmlformats.org/drawingml/2006/table">
            <a:tbl>
              <a:tblPr firstRow="1" firstCol="1" bandRow="1">
                <a:tableStyleId>{5C22544A-7EE6-4342-B048-85BDC9FD1C3A}</a:tableStyleId>
              </a:tblPr>
              <a:tblGrid>
                <a:gridCol w="1854128">
                  <a:extLst>
                    <a:ext uri="{9D8B030D-6E8A-4147-A177-3AD203B41FA5}">
                      <a16:colId xmlns:a16="http://schemas.microsoft.com/office/drawing/2014/main" val="333176730"/>
                    </a:ext>
                  </a:extLst>
                </a:gridCol>
                <a:gridCol w="5351461">
                  <a:extLst>
                    <a:ext uri="{9D8B030D-6E8A-4147-A177-3AD203B41FA5}">
                      <a16:colId xmlns:a16="http://schemas.microsoft.com/office/drawing/2014/main" val="1141631669"/>
                    </a:ext>
                  </a:extLst>
                </a:gridCol>
              </a:tblGrid>
              <a:tr h="952169">
                <a:tc>
                  <a:txBody>
                    <a:bodyPr/>
                    <a:lstStyle/>
                    <a:p>
                      <a:pPr algn="ctr" latinLnBrk="1">
                        <a:lnSpc>
                          <a:spcPct val="100000"/>
                        </a:lnSpc>
                        <a:tabLst>
                          <a:tab pos="180340" algn="l"/>
                          <a:tab pos="3937635" algn="l"/>
                          <a:tab pos="6286500" algn="r"/>
                        </a:tabLst>
                      </a:pPr>
                      <a:r>
                        <a:rPr lang="en-US" sz="1900" kern="100" dirty="0">
                          <a:solidFill>
                            <a:schemeClr val="tx1"/>
                          </a:solidFill>
                          <a:effectLst/>
                        </a:rPr>
                        <a:t>Mar. 2014 - </a:t>
                      </a:r>
                      <a:endParaRPr lang="ko-KR" sz="1900" kern="100" dirty="0">
                        <a:solidFill>
                          <a:schemeClr val="tx1"/>
                        </a:solidFill>
                        <a:effectLst/>
                      </a:endParaRPr>
                    </a:p>
                    <a:p>
                      <a:pPr algn="ctr" latinLnBrk="1">
                        <a:lnSpc>
                          <a:spcPct val="100000"/>
                        </a:lnSpc>
                        <a:tabLst>
                          <a:tab pos="180340" algn="l"/>
                          <a:tab pos="3937635" algn="l"/>
                          <a:tab pos="6286500" algn="r"/>
                        </a:tabLst>
                      </a:pPr>
                      <a:r>
                        <a:rPr lang="en-US" sz="1900" kern="100" dirty="0">
                          <a:solidFill>
                            <a:schemeClr val="tx1"/>
                          </a:solidFill>
                          <a:effectLst/>
                        </a:rPr>
                        <a:t>Aug. 2020</a:t>
                      </a:r>
                      <a:endParaRPr lang="ko-KR" sz="1900" kern="100" dirty="0">
                        <a:solidFill>
                          <a:schemeClr val="tx1"/>
                        </a:solidFill>
                        <a:effectLst/>
                        <a:latin typeface="바탕" panose="02030600000101010101" pitchFamily="18" charset="-127"/>
                        <a:ea typeface="바탕"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00000"/>
                        </a:lnSpc>
                        <a:tabLst>
                          <a:tab pos="180340" algn="l"/>
                          <a:tab pos="3937635" algn="l"/>
                          <a:tab pos="6286500" algn="r"/>
                        </a:tabLst>
                      </a:pPr>
                      <a:r>
                        <a:rPr lang="en-US" sz="1900" b="0" kern="100" dirty="0">
                          <a:solidFill>
                            <a:schemeClr val="tx1"/>
                          </a:solidFill>
                          <a:effectLst/>
                          <a:latin typeface="+mn-lt"/>
                        </a:rPr>
                        <a:t>Ph.D. in Mechanical Engineering </a:t>
                      </a:r>
                      <a:endParaRPr lang="ko-KR" sz="1900" b="0" kern="100" dirty="0">
                        <a:solidFill>
                          <a:schemeClr val="tx1"/>
                        </a:solidFill>
                        <a:effectLst/>
                        <a:latin typeface="+mn-lt"/>
                      </a:endParaRPr>
                    </a:p>
                    <a:p>
                      <a:pPr algn="just" latinLnBrk="1">
                        <a:lnSpc>
                          <a:spcPct val="100000"/>
                        </a:lnSpc>
                        <a:tabLst>
                          <a:tab pos="180340" algn="l"/>
                          <a:tab pos="3937635" algn="l"/>
                          <a:tab pos="6286500" algn="r"/>
                        </a:tabLst>
                      </a:pPr>
                      <a:r>
                        <a:rPr lang="en-US" sz="1900" b="0" kern="100" dirty="0">
                          <a:solidFill>
                            <a:schemeClr val="tx1"/>
                          </a:solidFill>
                          <a:effectLst/>
                          <a:latin typeface="+mn-lt"/>
                        </a:rPr>
                        <a:t>Seoul National University, Seoul, Korea</a:t>
                      </a:r>
                    </a:p>
                    <a:p>
                      <a:pPr algn="just" latinLnBrk="1">
                        <a:lnSpc>
                          <a:spcPct val="100000"/>
                        </a:lnSpc>
                        <a:tabLst>
                          <a:tab pos="180340" algn="l"/>
                          <a:tab pos="3937635" algn="l"/>
                          <a:tab pos="6286500" algn="r"/>
                        </a:tabLst>
                      </a:pPr>
                      <a:r>
                        <a:rPr lang="en-US" sz="1900" b="0" kern="100" dirty="0">
                          <a:solidFill>
                            <a:schemeClr val="tx1"/>
                          </a:solidFill>
                          <a:effectLst/>
                          <a:latin typeface="+mn-lt"/>
                        </a:rPr>
                        <a:t>Advisor: Prof. Kyu-</a:t>
                      </a:r>
                      <a:r>
                        <a:rPr lang="en-US" sz="1900" b="0" kern="100" dirty="0" err="1">
                          <a:solidFill>
                            <a:schemeClr val="tx1"/>
                          </a:solidFill>
                          <a:effectLst/>
                          <a:latin typeface="+mn-lt"/>
                        </a:rPr>
                        <a:t>Jin</a:t>
                      </a:r>
                      <a:r>
                        <a:rPr lang="en-US" sz="1900" b="0" kern="100" dirty="0">
                          <a:solidFill>
                            <a:schemeClr val="tx1"/>
                          </a:solidFill>
                          <a:effectLst/>
                          <a:latin typeface="+mn-lt"/>
                        </a:rPr>
                        <a:t> Cho</a:t>
                      </a:r>
                      <a:endParaRPr lang="ko-KR" sz="1900" b="0" kern="100" dirty="0">
                        <a:solidFill>
                          <a:schemeClr val="tx1"/>
                        </a:solidFill>
                        <a:effectLst/>
                        <a:latin typeface="+mn-lt"/>
                        <a:ea typeface="바탕" panose="02030600000101010101" pitchFamily="18" charset="-127"/>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76451209"/>
                  </a:ext>
                </a:extLst>
              </a:tr>
              <a:tr h="634779">
                <a:tc>
                  <a:txBody>
                    <a:bodyPr/>
                    <a:lstStyle/>
                    <a:p>
                      <a:pPr algn="ctr" latinLnBrk="1">
                        <a:lnSpc>
                          <a:spcPct val="100000"/>
                        </a:lnSpc>
                        <a:tabLst>
                          <a:tab pos="180340" algn="l"/>
                          <a:tab pos="3937635" algn="l"/>
                          <a:tab pos="6286500" algn="r"/>
                        </a:tabLst>
                      </a:pPr>
                      <a:r>
                        <a:rPr lang="en-US" sz="1900" kern="100" dirty="0">
                          <a:solidFill>
                            <a:schemeClr val="tx1"/>
                          </a:solidFill>
                          <a:effectLst/>
                        </a:rPr>
                        <a:t>Mar. 2012 -</a:t>
                      </a:r>
                      <a:endParaRPr lang="ko-KR" sz="1900" kern="100" dirty="0">
                        <a:solidFill>
                          <a:schemeClr val="tx1"/>
                        </a:solidFill>
                        <a:effectLst/>
                      </a:endParaRPr>
                    </a:p>
                    <a:p>
                      <a:pPr algn="ctr" latinLnBrk="1">
                        <a:lnSpc>
                          <a:spcPct val="100000"/>
                        </a:lnSpc>
                        <a:tabLst>
                          <a:tab pos="180340" algn="l"/>
                          <a:tab pos="3937635" algn="l"/>
                          <a:tab pos="6286500" algn="r"/>
                        </a:tabLst>
                      </a:pPr>
                      <a:r>
                        <a:rPr lang="en-US" sz="1900" kern="100" dirty="0">
                          <a:solidFill>
                            <a:schemeClr val="tx1"/>
                          </a:solidFill>
                          <a:effectLst/>
                        </a:rPr>
                        <a:t>Feb. 2014</a:t>
                      </a:r>
                      <a:endParaRPr lang="ko-KR" sz="1900" kern="100" dirty="0">
                        <a:solidFill>
                          <a:schemeClr val="tx1"/>
                        </a:solidFill>
                        <a:effectLst/>
                        <a:latin typeface="바탕" panose="02030600000101010101" pitchFamily="18" charset="-127"/>
                        <a:ea typeface="바탕"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00000"/>
                        </a:lnSpc>
                        <a:tabLst>
                          <a:tab pos="180340" algn="l"/>
                          <a:tab pos="3937635" algn="l"/>
                          <a:tab pos="6286500" algn="r"/>
                        </a:tabLst>
                      </a:pPr>
                      <a:r>
                        <a:rPr lang="en-US" sz="1900" kern="100" dirty="0">
                          <a:solidFill>
                            <a:schemeClr val="tx1"/>
                          </a:solidFill>
                          <a:effectLst/>
                          <a:latin typeface="+mn-lt"/>
                        </a:rPr>
                        <a:t>M.S. in Mechanical and Aerospace Engineering</a:t>
                      </a:r>
                      <a:endParaRPr lang="ko-KR" sz="1900" kern="100" dirty="0">
                        <a:solidFill>
                          <a:schemeClr val="tx1"/>
                        </a:solidFill>
                        <a:effectLst/>
                        <a:latin typeface="+mn-lt"/>
                      </a:endParaRPr>
                    </a:p>
                    <a:p>
                      <a:pPr algn="just" latinLnBrk="1">
                        <a:lnSpc>
                          <a:spcPct val="100000"/>
                        </a:lnSpc>
                        <a:tabLst>
                          <a:tab pos="180340" algn="l"/>
                          <a:tab pos="3937635" algn="l"/>
                          <a:tab pos="6286500" algn="r"/>
                        </a:tabLst>
                      </a:pPr>
                      <a:r>
                        <a:rPr lang="en-US" sz="1900" kern="100" dirty="0">
                          <a:solidFill>
                            <a:schemeClr val="tx1"/>
                          </a:solidFill>
                          <a:effectLst/>
                          <a:latin typeface="+mn-lt"/>
                        </a:rPr>
                        <a:t>Seoul National University, Seoul, Korea</a:t>
                      </a:r>
                      <a:endParaRPr lang="ko-KR" sz="1900" kern="100" dirty="0">
                        <a:solidFill>
                          <a:schemeClr val="tx1"/>
                        </a:solidFill>
                        <a:effectLst/>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4141564"/>
                  </a:ext>
                </a:extLst>
              </a:tr>
              <a:tr h="634779">
                <a:tc>
                  <a:txBody>
                    <a:bodyPr/>
                    <a:lstStyle/>
                    <a:p>
                      <a:pPr algn="ctr" latinLnBrk="1">
                        <a:lnSpc>
                          <a:spcPct val="100000"/>
                        </a:lnSpc>
                        <a:tabLst>
                          <a:tab pos="180340" algn="l"/>
                          <a:tab pos="3937635" algn="l"/>
                          <a:tab pos="6286500" algn="r"/>
                        </a:tabLst>
                      </a:pPr>
                      <a:r>
                        <a:rPr lang="en-US" sz="1900" kern="100" dirty="0">
                          <a:solidFill>
                            <a:schemeClr val="tx1"/>
                          </a:solidFill>
                          <a:effectLst/>
                        </a:rPr>
                        <a:t>Mar. 2008 -</a:t>
                      </a:r>
                      <a:endParaRPr lang="ko-KR" sz="1900" kern="100" dirty="0">
                        <a:solidFill>
                          <a:schemeClr val="tx1"/>
                        </a:solidFill>
                        <a:effectLst/>
                      </a:endParaRPr>
                    </a:p>
                    <a:p>
                      <a:pPr algn="ctr" latinLnBrk="1">
                        <a:lnSpc>
                          <a:spcPct val="100000"/>
                        </a:lnSpc>
                        <a:tabLst>
                          <a:tab pos="180340" algn="l"/>
                          <a:tab pos="3937635" algn="l"/>
                          <a:tab pos="6286500" algn="r"/>
                        </a:tabLst>
                      </a:pPr>
                      <a:r>
                        <a:rPr lang="en-US" sz="1900" kern="100" dirty="0">
                          <a:solidFill>
                            <a:schemeClr val="tx1"/>
                          </a:solidFill>
                          <a:effectLst/>
                        </a:rPr>
                        <a:t>Feb. 2012</a:t>
                      </a:r>
                      <a:endParaRPr lang="ko-KR" sz="1900" kern="100" dirty="0">
                        <a:solidFill>
                          <a:schemeClr val="tx1"/>
                        </a:solidFill>
                        <a:effectLst/>
                        <a:latin typeface="바탕" panose="02030600000101010101" pitchFamily="18" charset="-127"/>
                        <a:ea typeface="바탕"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latinLnBrk="1">
                        <a:lnSpc>
                          <a:spcPct val="100000"/>
                        </a:lnSpc>
                        <a:tabLst>
                          <a:tab pos="180340" algn="l"/>
                          <a:tab pos="3937635" algn="l"/>
                          <a:tab pos="6286500" algn="r"/>
                        </a:tabLst>
                      </a:pPr>
                      <a:r>
                        <a:rPr lang="en-US" sz="1900" kern="100" dirty="0">
                          <a:solidFill>
                            <a:schemeClr val="tx1"/>
                          </a:solidFill>
                          <a:effectLst/>
                          <a:latin typeface="+mn-lt"/>
                        </a:rPr>
                        <a:t>B.S. in Mechanical and Aerospace Engineering</a:t>
                      </a:r>
                      <a:endParaRPr lang="ko-KR" sz="1900" kern="100" dirty="0">
                        <a:solidFill>
                          <a:schemeClr val="tx1"/>
                        </a:solidFill>
                        <a:effectLst/>
                        <a:latin typeface="+mn-lt"/>
                      </a:endParaRPr>
                    </a:p>
                    <a:p>
                      <a:pPr algn="just" latinLnBrk="1">
                        <a:lnSpc>
                          <a:spcPct val="100000"/>
                        </a:lnSpc>
                        <a:tabLst>
                          <a:tab pos="180340" algn="l"/>
                          <a:tab pos="3937635" algn="l"/>
                          <a:tab pos="6286500" algn="r"/>
                        </a:tabLst>
                      </a:pPr>
                      <a:r>
                        <a:rPr lang="en-US" sz="1900" kern="100" dirty="0">
                          <a:solidFill>
                            <a:schemeClr val="tx1"/>
                          </a:solidFill>
                          <a:effectLst/>
                          <a:latin typeface="+mn-lt"/>
                        </a:rPr>
                        <a:t>Seoul National University, Seoul, Korea</a:t>
                      </a:r>
                      <a:endParaRPr lang="ko-KR" sz="1900" kern="100" dirty="0">
                        <a:solidFill>
                          <a:schemeClr val="tx1"/>
                        </a:solidFill>
                        <a:effectLst/>
                        <a:latin typeface="+mn-lt"/>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0818641"/>
                  </a:ext>
                </a:extLst>
              </a:tr>
            </a:tbl>
          </a:graphicData>
        </a:graphic>
      </p:graphicFrame>
      <p:sp>
        <p:nvSpPr>
          <p:cNvPr id="20" name="Rectangle 1">
            <a:extLst>
              <a:ext uri="{FF2B5EF4-FFF2-40B4-BE49-F238E27FC236}">
                <a16:creationId xmlns:a16="http://schemas.microsoft.com/office/drawing/2014/main" id="{EAAF7465-21E4-4338-AC39-76458AD69597}"/>
              </a:ext>
            </a:extLst>
          </p:cNvPr>
          <p:cNvSpPr>
            <a:spLocks noChangeArrowheads="1"/>
          </p:cNvSpPr>
          <p:nvPr/>
        </p:nvSpPr>
        <p:spPr bwMode="auto">
          <a:xfrm>
            <a:off x="1828750" y="4090464"/>
            <a:ext cx="1449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1pPr>
            <a:lvl2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2pPr>
            <a:lvl3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3pPr>
            <a:lvl4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4pPr>
            <a:lvl5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5pPr>
            <a:lvl6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6pPr>
            <a:lvl7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7pPr>
            <a:lvl8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8pPr>
            <a:lvl9pPr eaLnBrk="0" fontAlgn="base" hangingPunct="0">
              <a:spcBef>
                <a:spcPct val="0"/>
              </a:spcBef>
              <a:spcAft>
                <a:spcPct val="0"/>
              </a:spcAft>
              <a:tabLst>
                <a:tab pos="180975" algn="l"/>
                <a:tab pos="3937000" algn="l"/>
                <a:tab pos="62865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80975" algn="l"/>
                <a:tab pos="3937000" algn="l"/>
                <a:tab pos="6286500" algn="r"/>
              </a:tabLst>
            </a:pPr>
            <a:r>
              <a:rPr kumimoji="0" lang="en-US" altLang="ko-KR" sz="2400" b="1" i="0" u="none" strike="noStrike" cap="none" normalizeH="0" baseline="0" dirty="0">
                <a:ln>
                  <a:noFill/>
                </a:ln>
                <a:solidFill>
                  <a:schemeClr val="bg1"/>
                </a:solidFill>
                <a:effectLst/>
                <a:latin typeface="Calibri" panose="020F0502020204030204" pitchFamily="34" charset="0"/>
                <a:ea typeface="돋움체" panose="020B0609000101010101" pitchFamily="49" charset="-127"/>
                <a:cs typeface="Calibri" panose="020F0502020204030204" pitchFamily="34" charset="0"/>
              </a:rPr>
              <a:t>Education</a:t>
            </a:r>
            <a:endParaRPr kumimoji="0" lang="en-US" altLang="ko-KR" sz="900" b="0" i="0" u="none" strike="noStrike" cap="none" normalizeH="0" baseline="0" dirty="0">
              <a:ln>
                <a:noFill/>
              </a:ln>
              <a:solidFill>
                <a:schemeClr val="bg1"/>
              </a:solidFill>
              <a:effectLst/>
            </a:endParaRPr>
          </a:p>
        </p:txBody>
      </p:sp>
      <p:sp>
        <p:nvSpPr>
          <p:cNvPr id="2" name="직사각형 1">
            <a:extLst>
              <a:ext uri="{FF2B5EF4-FFF2-40B4-BE49-F238E27FC236}">
                <a16:creationId xmlns:a16="http://schemas.microsoft.com/office/drawing/2014/main" id="{BB76C411-1544-CA44-8B43-8405CC4DA00C}"/>
              </a:ext>
            </a:extLst>
          </p:cNvPr>
          <p:cNvSpPr/>
          <p:nvPr/>
        </p:nvSpPr>
        <p:spPr>
          <a:xfrm>
            <a:off x="67214" y="4648791"/>
            <a:ext cx="1748812" cy="369332"/>
          </a:xfrm>
          <a:prstGeom prst="rect">
            <a:avLst/>
          </a:prstGeom>
        </p:spPr>
        <p:txBody>
          <a:bodyPr wrap="none">
            <a:spAutoFit/>
          </a:bodyPr>
          <a:lstStyle/>
          <a:p>
            <a:r>
              <a:rPr lang="en-US" altLang="ko-Kore-KR" b="1" kern="100" dirty="0" err="1">
                <a:solidFill>
                  <a:schemeClr val="bg1"/>
                </a:solidFill>
              </a:rPr>
              <a:t>bc-kim.github.io</a:t>
            </a:r>
            <a:endParaRPr lang="ko-Kore-KR" altLang="en-US" b="1" dirty="0">
              <a:solidFill>
                <a:schemeClr val="bg1"/>
              </a:solidFill>
            </a:endParaRPr>
          </a:p>
        </p:txBody>
      </p:sp>
    </p:spTree>
    <p:extLst>
      <p:ext uri="{BB962C8B-B14F-4D97-AF65-F5344CB8AC3E}">
        <p14:creationId xmlns:p14="http://schemas.microsoft.com/office/powerpoint/2010/main" val="229489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(2/4)</a:t>
            </a:r>
            <a:endParaRPr lang="ko-KR" altLang="en-US" dirty="0"/>
          </a:p>
        </p:txBody>
      </p:sp>
      <p:pic>
        <p:nvPicPr>
          <p:cNvPr id="4" name="그림 3"/>
          <p:cNvPicPr>
            <a:picLocks noChangeAspect="1"/>
          </p:cNvPicPr>
          <p:nvPr/>
        </p:nvPicPr>
        <p:blipFill>
          <a:blip r:embed="rId3"/>
          <a:stretch>
            <a:fillRect/>
          </a:stretch>
        </p:blipFill>
        <p:spPr>
          <a:xfrm rot="16200000">
            <a:off x="1242150" y="1499096"/>
            <a:ext cx="2666922" cy="2926736"/>
          </a:xfrm>
          <a:prstGeom prst="rect">
            <a:avLst/>
          </a:prstGeom>
        </p:spPr>
      </p:pic>
      <p:pic>
        <p:nvPicPr>
          <p:cNvPr id="5" name="그림 4"/>
          <p:cNvPicPr>
            <a:picLocks noChangeAspect="1"/>
          </p:cNvPicPr>
          <p:nvPr/>
        </p:nvPicPr>
        <p:blipFill>
          <a:blip r:embed="rId4"/>
          <a:stretch>
            <a:fillRect/>
          </a:stretch>
        </p:blipFill>
        <p:spPr>
          <a:xfrm rot="16200000">
            <a:off x="5697157" y="1463059"/>
            <a:ext cx="2338349" cy="2781959"/>
          </a:xfrm>
          <a:prstGeom prst="rect">
            <a:avLst/>
          </a:prstGeom>
        </p:spPr>
      </p:pic>
      <p:sp>
        <p:nvSpPr>
          <p:cNvPr id="7" name="직사각형 6"/>
          <p:cNvSpPr/>
          <p:nvPr/>
        </p:nvSpPr>
        <p:spPr>
          <a:xfrm>
            <a:off x="1713989" y="1316612"/>
            <a:ext cx="2033377" cy="369332"/>
          </a:xfrm>
          <a:prstGeom prst="rect">
            <a:avLst/>
          </a:prstGeom>
        </p:spPr>
        <p:txBody>
          <a:bodyPr wrap="none">
            <a:spAutoFit/>
          </a:bodyPr>
          <a:lstStyle/>
          <a:p>
            <a:r>
              <a:rPr lang="en-US" altLang="ko-KR" dirty="0">
                <a:solidFill>
                  <a:srgbClr val="C00000"/>
                </a:solidFill>
              </a:rPr>
              <a:t>Controllable system</a:t>
            </a:r>
            <a:endParaRPr lang="ko-KR" altLang="en-US" dirty="0"/>
          </a:p>
        </p:txBody>
      </p:sp>
      <p:sp>
        <p:nvSpPr>
          <p:cNvPr id="8" name="직사각형 7"/>
          <p:cNvSpPr/>
          <p:nvPr/>
        </p:nvSpPr>
        <p:spPr>
          <a:xfrm>
            <a:off x="5396635" y="1296481"/>
            <a:ext cx="2937151" cy="369332"/>
          </a:xfrm>
          <a:prstGeom prst="rect">
            <a:avLst/>
          </a:prstGeom>
        </p:spPr>
        <p:txBody>
          <a:bodyPr wrap="none">
            <a:spAutoFit/>
          </a:bodyPr>
          <a:lstStyle/>
          <a:p>
            <a:pPr algn="ctr"/>
            <a:r>
              <a:rPr lang="en-US" altLang="ko-KR" dirty="0">
                <a:solidFill>
                  <a:srgbClr val="0070C0"/>
                </a:solidFill>
              </a:rPr>
              <a:t>Requires numerous actuators</a:t>
            </a:r>
          </a:p>
        </p:txBody>
      </p:sp>
      <p:graphicFrame>
        <p:nvGraphicFramePr>
          <p:cNvPr id="10" name="표 4">
            <a:extLst>
              <a:ext uri="{FF2B5EF4-FFF2-40B4-BE49-F238E27FC236}">
                <a16:creationId xmlns:a16="http://schemas.microsoft.com/office/drawing/2014/main" id="{73ED6440-761C-437B-8697-A29565CFBD07}"/>
              </a:ext>
            </a:extLst>
          </p:cNvPr>
          <p:cNvGraphicFramePr>
            <a:graphicFrameLocks noGrp="1"/>
          </p:cNvGraphicFramePr>
          <p:nvPr>
            <p:extLst>
              <p:ext uri="{D42A27DB-BD31-4B8C-83A1-F6EECF244321}">
                <p14:modId xmlns:p14="http://schemas.microsoft.com/office/powerpoint/2010/main" val="3985475202"/>
              </p:ext>
            </p:extLst>
          </p:nvPr>
        </p:nvGraphicFramePr>
        <p:xfrm>
          <a:off x="208432" y="4150428"/>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Use of TDUM</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 TDUM</a:t>
                      </a:r>
                      <a:r>
                        <a:rPr lang="en-US" altLang="ko-KR" baseline="3000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Without TDUM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use less actuators</a:t>
                      </a:r>
                    </a:p>
                    <a:p>
                      <a:pPr algn="ctr" latinLnBrk="1"/>
                      <a:r>
                        <a:rPr lang="en-US" altLang="ko-KR" dirty="0">
                          <a:solidFill>
                            <a:srgbClr val="C00000"/>
                          </a:solidFill>
                        </a:rPr>
                        <a:t>Adaptive motion</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routing/Less friction</a:t>
                      </a:r>
                    </a:p>
                    <a:p>
                      <a:pPr algn="ctr" latinLnBrk="1"/>
                      <a:r>
                        <a:rPr lang="en-US" altLang="ko-KR">
                          <a:solidFill>
                            <a:srgbClr val="C00000"/>
                          </a:solidFill>
                        </a:rPr>
                        <a:t>Controllable</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0070C0"/>
                          </a:solidFill>
                          <a:latin typeface="+mn-ea"/>
                        </a:rPr>
                        <a:t>Disadvantage</a:t>
                      </a:r>
                      <a:endParaRPr kumimoji="1" lang="ko-Kore-KR" altLang="en-US" sz="1800" b="0" dirty="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Complicated tendon routing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High friction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Requires numerous actuators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19" name="직사각형 18">
            <a:extLst>
              <a:ext uri="{FF2B5EF4-FFF2-40B4-BE49-F238E27FC236}">
                <a16:creationId xmlns:a16="http://schemas.microsoft.com/office/drawing/2014/main" id="{DFDD74CD-1DFE-41EE-A8FA-B305BD6FCE03}"/>
              </a:ext>
            </a:extLst>
          </p:cNvPr>
          <p:cNvSpPr/>
          <p:nvPr/>
        </p:nvSpPr>
        <p:spPr>
          <a:xfrm flipH="1">
            <a:off x="2813807" y="4152949"/>
            <a:ext cx="3243264"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4FC551D-66EF-4D18-83D6-C246E81689F9}"/>
              </a:ext>
            </a:extLst>
          </p:cNvPr>
          <p:cNvSpPr txBox="1"/>
          <p:nvPr/>
        </p:nvSpPr>
        <p:spPr>
          <a:xfrm>
            <a:off x="4606865" y="5834448"/>
            <a:ext cx="4508285" cy="307777"/>
          </a:xfrm>
          <a:prstGeom prst="rect">
            <a:avLst/>
          </a:prstGeom>
          <a:solidFill>
            <a:schemeClr val="bg1"/>
          </a:solidFill>
        </p:spPr>
        <p:txBody>
          <a:bodyPr wrap="none" rtlCol="0">
            <a:spAutoFit/>
          </a:bodyPr>
          <a:lstStyle/>
          <a:p>
            <a:r>
              <a:rPr lang="en-US" altLang="ko-KR" sz="1400">
                <a:latin typeface="+mn-ea"/>
              </a:rPr>
              <a:t>*TDUM : Tendon-Driven Under-actuation Mechanism</a:t>
            </a:r>
            <a:endParaRPr lang="ko-KR" altLang="en-US" sz="1400">
              <a:latin typeface="+mn-ea"/>
            </a:endParaRPr>
          </a:p>
        </p:txBody>
      </p:sp>
      <p:sp>
        <p:nvSpPr>
          <p:cNvPr id="12" name="직사각형 11">
            <a:extLst>
              <a:ext uri="{FF2B5EF4-FFF2-40B4-BE49-F238E27FC236}">
                <a16:creationId xmlns:a16="http://schemas.microsoft.com/office/drawing/2014/main" id="{DFA98413-73C3-474C-8240-87BCF64876E0}"/>
              </a:ext>
            </a:extLst>
          </p:cNvPr>
          <p:cNvSpPr/>
          <p:nvPr/>
        </p:nvSpPr>
        <p:spPr>
          <a:xfrm>
            <a:off x="-7698"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P. Agarwal, Y. Yun, J. Fox, K. Madden, and A. D. Deshpande, “Design, control, and testing of a thumb exoskeleton with series elastic actuation,” </a:t>
            </a:r>
            <a:r>
              <a:rPr lang="en-US" altLang="ko-KR" sz="1100" i="1" dirty="0"/>
              <a:t>Int. J. Rob. Res.</a:t>
            </a:r>
            <a:r>
              <a:rPr lang="en-US" altLang="ko-KR" sz="1100" dirty="0"/>
              <a:t>, vol. 36, no. 3, pp. 355–375, 2017.</a:t>
            </a:r>
            <a:endParaRPr lang="en-US" altLang="ko-KR" sz="1100" b="1" dirty="0"/>
          </a:p>
        </p:txBody>
      </p:sp>
      <p:sp>
        <p:nvSpPr>
          <p:cNvPr id="13" name="직사각형 12">
            <a:extLst>
              <a:ext uri="{FF2B5EF4-FFF2-40B4-BE49-F238E27FC236}">
                <a16:creationId xmlns:a16="http://schemas.microsoft.com/office/drawing/2014/main" id="{C60EE2DD-ED8B-426E-BBD1-5D2E5A94E39C}"/>
              </a:ext>
            </a:extLst>
          </p:cNvPr>
          <p:cNvSpPr/>
          <p:nvPr/>
        </p:nvSpPr>
        <p:spPr>
          <a:xfrm>
            <a:off x="138874" y="858901"/>
            <a:ext cx="9005126" cy="461665"/>
          </a:xfrm>
          <a:prstGeom prst="rect">
            <a:avLst/>
          </a:prstGeom>
        </p:spPr>
        <p:txBody>
          <a:bodyPr wrap="square">
            <a:spAutoFit/>
          </a:bodyPr>
          <a:lstStyle/>
          <a:p>
            <a:r>
              <a:rPr lang="en-US" altLang="ko-KR" sz="2400" b="1" dirty="0"/>
              <a:t>2. Use of the under-actuation</a:t>
            </a:r>
            <a:r>
              <a:rPr lang="ko-KR" altLang="en-US" sz="2400" b="1" dirty="0"/>
              <a:t> </a:t>
            </a:r>
            <a:r>
              <a:rPr lang="en-US" altLang="ko-KR" sz="2400" b="1" dirty="0"/>
              <a:t>mechanism (When </a:t>
            </a:r>
            <a:r>
              <a:rPr lang="en-US" altLang="ko-KR" sz="2400" b="1" dirty="0">
                <a:solidFill>
                  <a:srgbClr val="C00000"/>
                </a:solidFill>
              </a:rPr>
              <a:t>UM</a:t>
            </a:r>
            <a:r>
              <a:rPr lang="en-US" altLang="ko-KR" sz="2400" b="1" dirty="0"/>
              <a:t> is NOT used)</a:t>
            </a:r>
            <a:endParaRPr lang="ko-KR" altLang="en-US" sz="2400" b="1" dirty="0"/>
          </a:p>
        </p:txBody>
      </p:sp>
    </p:spTree>
    <p:extLst>
      <p:ext uri="{BB962C8B-B14F-4D97-AF65-F5344CB8AC3E}">
        <p14:creationId xmlns:p14="http://schemas.microsoft.com/office/powerpoint/2010/main" val="31623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표 4">
            <a:extLst>
              <a:ext uri="{FF2B5EF4-FFF2-40B4-BE49-F238E27FC236}">
                <a16:creationId xmlns:a16="http://schemas.microsoft.com/office/drawing/2014/main" id="{73ED6440-761C-437B-8697-A29565CFBD07}"/>
              </a:ext>
            </a:extLst>
          </p:cNvPr>
          <p:cNvGraphicFramePr>
            <a:graphicFrameLocks noGrp="1"/>
          </p:cNvGraphicFramePr>
          <p:nvPr>
            <p:extLst>
              <p:ext uri="{D42A27DB-BD31-4B8C-83A1-F6EECF244321}">
                <p14:modId xmlns:p14="http://schemas.microsoft.com/office/powerpoint/2010/main" val="985180638"/>
              </p:ext>
            </p:extLst>
          </p:nvPr>
        </p:nvGraphicFramePr>
        <p:xfrm>
          <a:off x="208432" y="4150428"/>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Use of TDUM</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 TDUM</a:t>
                      </a:r>
                      <a:r>
                        <a:rPr lang="en-US" altLang="ko-KR" baseline="3000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Without TDUM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Can use less actuators</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routing/Less friction</a:t>
                      </a:r>
                    </a:p>
                    <a:p>
                      <a:pPr algn="ctr" latinLnBrk="1"/>
                      <a:r>
                        <a:rPr lang="en-US" altLang="ko-KR">
                          <a:solidFill>
                            <a:srgbClr val="C00000"/>
                          </a:solidFill>
                        </a:rPr>
                        <a:t>Controllable</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0070C0"/>
                          </a:solidFill>
                          <a:latin typeface="+mn-ea"/>
                        </a:rPr>
                        <a:t>Disadvantage</a:t>
                      </a:r>
                      <a:endParaRPr kumimoji="1" lang="ko-Kore-KR" altLang="en-US" sz="1800" b="0" dirty="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Complicated tendon routing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High friction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Requires numerous actuators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 name="제목 1">
            <a:extLst>
              <a:ext uri="{FF2B5EF4-FFF2-40B4-BE49-F238E27FC236}">
                <a16:creationId xmlns:a16="http://schemas.microsoft.com/office/drawing/2014/main" id="{38A44BB2-8FC7-449C-AB1C-D3809A49706D}"/>
              </a:ext>
            </a:extLst>
          </p:cNvPr>
          <p:cNvSpPr>
            <a:spLocks noGrp="1"/>
          </p:cNvSpPr>
          <p:nvPr>
            <p:ph type="title"/>
          </p:nvPr>
        </p:nvSpPr>
        <p:spPr>
          <a:xfrm>
            <a:off x="340667" y="225425"/>
            <a:ext cx="8965257" cy="500063"/>
          </a:xfrm>
        </p:spPr>
        <p:txBody>
          <a:bodyPr/>
          <a:lstStyle/>
          <a:p>
            <a:r>
              <a:rPr lang="en-US" altLang="ko-KR" dirty="0"/>
              <a:t>Existing trade-off in the hand wearable robots (3/4)</a:t>
            </a:r>
            <a:endParaRPr lang="ko-KR" altLang="en-US" dirty="0"/>
          </a:p>
        </p:txBody>
      </p:sp>
      <p:graphicFrame>
        <p:nvGraphicFramePr>
          <p:cNvPr id="3" name="표 4">
            <a:extLst>
              <a:ext uri="{FF2B5EF4-FFF2-40B4-BE49-F238E27FC236}">
                <a16:creationId xmlns:a16="http://schemas.microsoft.com/office/drawing/2014/main" id="{421857DC-C810-48BE-AEC4-5ADB35B9E485}"/>
              </a:ext>
            </a:extLst>
          </p:cNvPr>
          <p:cNvGraphicFramePr>
            <a:graphicFrameLocks noGrp="1"/>
          </p:cNvGraphicFramePr>
          <p:nvPr>
            <p:extLst>
              <p:ext uri="{D42A27DB-BD31-4B8C-83A1-F6EECF244321}">
                <p14:modId xmlns:p14="http://schemas.microsoft.com/office/powerpoint/2010/main" val="3271337658"/>
              </p:ext>
            </p:extLst>
          </p:nvPr>
        </p:nvGraphicFramePr>
        <p:xfrm>
          <a:off x="204336" y="4152959"/>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a:solidFill>
                            <a:schemeClr val="tx1"/>
                          </a:solidFill>
                          <a:latin typeface="+mn-ea"/>
                        </a:rPr>
                        <a:t>Stiffness of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a:solidFill>
                            <a:schemeClr val="tx1"/>
                          </a:solidFill>
                          <a:latin typeface="+mn-ea"/>
                        </a:rPr>
                        <a:t>the robot body</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Rigid wearable robot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Soft wearable robot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C00000"/>
                          </a:solidFill>
                          <a:latin typeface="+mn-ea"/>
                        </a:rPr>
                        <a:t>Advantage</a:t>
                      </a:r>
                      <a:endParaRPr kumimoji="1" lang="ko-Kore-KR" altLang="en-US" sz="1800" b="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Accurate force transmission</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solidFill>
                            <a:srgbClr val="0070C0"/>
                          </a:solidFill>
                        </a:rPr>
                        <a:t>Bulky/complicated wearing part</a:t>
                      </a:r>
                      <a:endParaRPr lang="ko-KR" altLang="en-US">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Inaccurate force transmission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pic>
        <p:nvPicPr>
          <p:cNvPr id="12" name="Picture 4" descr="Maestro Hand Exoskeleton | ReNeu Robotics Lab">
            <a:extLst>
              <a:ext uri="{FF2B5EF4-FFF2-40B4-BE49-F238E27FC236}">
                <a16:creationId xmlns:a16="http://schemas.microsoft.com/office/drawing/2014/main" id="{68E4F7A9-1D0A-400C-BB12-4F281D9240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47" r="9677"/>
          <a:stretch/>
        </p:blipFill>
        <p:spPr bwMode="auto">
          <a:xfrm>
            <a:off x="4646719" y="1747797"/>
            <a:ext cx="3829106" cy="2203934"/>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a:extLst>
              <a:ext uri="{FF2B5EF4-FFF2-40B4-BE49-F238E27FC236}">
                <a16:creationId xmlns:a16="http://schemas.microsoft.com/office/drawing/2014/main" id="{53266C2F-490B-4712-AD80-6D7268F5E816}"/>
              </a:ext>
            </a:extLst>
          </p:cNvPr>
          <p:cNvPicPr>
            <a:picLocks noChangeAspect="1"/>
          </p:cNvPicPr>
          <p:nvPr/>
        </p:nvPicPr>
        <p:blipFill>
          <a:blip r:embed="rId4"/>
          <a:stretch>
            <a:fillRect/>
          </a:stretch>
        </p:blipFill>
        <p:spPr>
          <a:xfrm>
            <a:off x="859250" y="1690244"/>
            <a:ext cx="2996703" cy="2405353"/>
          </a:xfrm>
          <a:prstGeom prst="rect">
            <a:avLst/>
          </a:prstGeom>
        </p:spPr>
      </p:pic>
      <p:sp>
        <p:nvSpPr>
          <p:cNvPr id="14" name="직사각형 13">
            <a:extLst>
              <a:ext uri="{FF2B5EF4-FFF2-40B4-BE49-F238E27FC236}">
                <a16:creationId xmlns:a16="http://schemas.microsoft.com/office/drawing/2014/main" id="{25DBC20D-0C93-482E-9A4B-00DFE718FB3D}"/>
              </a:ext>
            </a:extLst>
          </p:cNvPr>
          <p:cNvSpPr/>
          <p:nvPr/>
        </p:nvSpPr>
        <p:spPr>
          <a:xfrm>
            <a:off x="-5224" y="5992324"/>
            <a:ext cx="9149224" cy="769441"/>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effectLst/>
              </a:rPr>
              <a:t>P. Agarwal, Y. Yun, J. Fox, K. Madden, and A. D. Deshpande, “Design, control, and testing of a thumb exoskeleton with series elastic actuation,” </a:t>
            </a:r>
            <a:r>
              <a:rPr lang="en-US" altLang="ko-KR" sz="1100" i="1" dirty="0">
                <a:effectLst/>
              </a:rPr>
              <a:t>Int. J. Rob. Res.</a:t>
            </a:r>
            <a:r>
              <a:rPr lang="en-US" altLang="ko-KR" sz="1100" dirty="0">
                <a:effectLst/>
              </a:rPr>
              <a:t>, vol. 36, no. 3, pp. 355–375, 2017.</a:t>
            </a:r>
            <a:endParaRPr lang="en-US" altLang="ko-KR" sz="1100" b="1" dirty="0"/>
          </a:p>
          <a:p>
            <a:pPr marL="304800" indent="-304800">
              <a:buFont typeface="Arial" panose="020B0604020202020204" pitchFamily="34" charset="0"/>
              <a:buChar char="•"/>
            </a:pPr>
            <a:r>
              <a:rPr lang="en-US" altLang="ko-KR" sz="1100" dirty="0">
                <a:effectLst/>
              </a:rPr>
              <a:t>Y. Yun </a:t>
            </a:r>
            <a:r>
              <a:rPr lang="en-US" altLang="ko-KR" sz="1100" i="1" dirty="0">
                <a:effectLst/>
              </a:rPr>
              <a:t>et al.</a:t>
            </a:r>
            <a:r>
              <a:rPr lang="en-US" altLang="ko-KR" sz="1100" dirty="0">
                <a:effectLst/>
              </a:rPr>
              <a:t>, “Maestro: An EMG-driven assistive hand exoskeleton for spinal cord injury patients,” </a:t>
            </a:r>
            <a:r>
              <a:rPr lang="en-US" altLang="ko-KR" sz="1100" i="1" dirty="0">
                <a:effectLst/>
              </a:rPr>
              <a:t>Proc. - IEEE Int. Conf. Robot. </a:t>
            </a:r>
            <a:r>
              <a:rPr lang="en-US" altLang="ko-KR" sz="1100" i="1" dirty="0" err="1">
                <a:effectLst/>
              </a:rPr>
              <a:t>Autom</a:t>
            </a:r>
            <a:r>
              <a:rPr lang="en-US" altLang="ko-KR" sz="1100" i="1" dirty="0">
                <a:effectLst/>
              </a:rPr>
              <a:t>.</a:t>
            </a:r>
            <a:r>
              <a:rPr lang="en-US" altLang="ko-KR" sz="1100" dirty="0">
                <a:effectLst/>
              </a:rPr>
              <a:t>, pp. 2904–2910, 2017.</a:t>
            </a:r>
            <a:endParaRPr lang="ko-KR" altLang="en-US" sz="1100" dirty="0"/>
          </a:p>
        </p:txBody>
      </p:sp>
      <p:sp>
        <p:nvSpPr>
          <p:cNvPr id="15" name="직사각형 14">
            <a:extLst>
              <a:ext uri="{FF2B5EF4-FFF2-40B4-BE49-F238E27FC236}">
                <a16:creationId xmlns:a16="http://schemas.microsoft.com/office/drawing/2014/main" id="{315E6916-5E5D-4CA5-A712-670C390A1DE2}"/>
              </a:ext>
            </a:extLst>
          </p:cNvPr>
          <p:cNvSpPr/>
          <p:nvPr/>
        </p:nvSpPr>
        <p:spPr>
          <a:xfrm>
            <a:off x="6079147" y="4150747"/>
            <a:ext cx="2933700"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987527" y="1377199"/>
            <a:ext cx="2779992" cy="369332"/>
          </a:xfrm>
          <a:prstGeom prst="rect">
            <a:avLst/>
          </a:prstGeom>
        </p:spPr>
        <p:txBody>
          <a:bodyPr wrap="none">
            <a:spAutoFit/>
          </a:bodyPr>
          <a:lstStyle/>
          <a:p>
            <a:pPr algn="ctr"/>
            <a:r>
              <a:rPr lang="en-US" altLang="ko-KR" dirty="0">
                <a:solidFill>
                  <a:srgbClr val="C00000"/>
                </a:solidFill>
              </a:rPr>
              <a:t>Accurate force transmission</a:t>
            </a:r>
            <a:endParaRPr lang="ko-KR" altLang="en-US" dirty="0">
              <a:solidFill>
                <a:srgbClr val="C00000"/>
              </a:solidFill>
            </a:endParaRPr>
          </a:p>
        </p:txBody>
      </p:sp>
      <p:sp>
        <p:nvSpPr>
          <p:cNvPr id="5" name="직사각형 4"/>
          <p:cNvSpPr/>
          <p:nvPr/>
        </p:nvSpPr>
        <p:spPr>
          <a:xfrm>
            <a:off x="4894887" y="1377199"/>
            <a:ext cx="3172407" cy="369332"/>
          </a:xfrm>
          <a:prstGeom prst="rect">
            <a:avLst/>
          </a:prstGeom>
        </p:spPr>
        <p:txBody>
          <a:bodyPr wrap="none">
            <a:spAutoFit/>
          </a:bodyPr>
          <a:lstStyle/>
          <a:p>
            <a:pPr lvl="0" algn="ctr">
              <a:defRPr/>
            </a:pPr>
            <a:r>
              <a:rPr lang="en-US" altLang="ko-KR" dirty="0">
                <a:solidFill>
                  <a:srgbClr val="0070C0"/>
                </a:solidFill>
              </a:rPr>
              <a:t>Bulky/complicated wearing part</a:t>
            </a:r>
            <a:endParaRPr lang="ko-KR" altLang="en-US" dirty="0">
              <a:solidFill>
                <a:srgbClr val="0070C0"/>
              </a:solidFill>
            </a:endParaRPr>
          </a:p>
        </p:txBody>
      </p:sp>
      <p:sp>
        <p:nvSpPr>
          <p:cNvPr id="11" name="직사각형 10">
            <a:extLst>
              <a:ext uri="{FF2B5EF4-FFF2-40B4-BE49-F238E27FC236}">
                <a16:creationId xmlns:a16="http://schemas.microsoft.com/office/drawing/2014/main" id="{013C2225-0792-413B-96C1-4B010A4FEE08}"/>
              </a:ext>
            </a:extLst>
          </p:cNvPr>
          <p:cNvSpPr/>
          <p:nvPr/>
        </p:nvSpPr>
        <p:spPr>
          <a:xfrm>
            <a:off x="138874" y="858901"/>
            <a:ext cx="9005126" cy="461665"/>
          </a:xfrm>
          <a:prstGeom prst="rect">
            <a:avLst/>
          </a:prstGeom>
        </p:spPr>
        <p:txBody>
          <a:bodyPr wrap="square">
            <a:spAutoFit/>
          </a:bodyPr>
          <a:lstStyle/>
          <a:p>
            <a:r>
              <a:rPr lang="en-US" altLang="ko-KR" sz="2400" b="1" dirty="0"/>
              <a:t>3. Compliance of the robot body (when </a:t>
            </a:r>
            <a:r>
              <a:rPr lang="en-US" altLang="ko-KR" sz="2400" b="1" dirty="0">
                <a:solidFill>
                  <a:srgbClr val="C00000"/>
                </a:solidFill>
              </a:rPr>
              <a:t>rigid component </a:t>
            </a:r>
            <a:r>
              <a:rPr lang="en-US" altLang="ko-KR" sz="2400" b="1" dirty="0"/>
              <a:t>is used)</a:t>
            </a:r>
            <a:endParaRPr lang="ko-KR" altLang="en-US" sz="2400" b="1" dirty="0"/>
          </a:p>
        </p:txBody>
      </p:sp>
    </p:spTree>
    <p:extLst>
      <p:ext uri="{BB962C8B-B14F-4D97-AF65-F5344CB8AC3E}">
        <p14:creationId xmlns:p14="http://schemas.microsoft.com/office/powerpoint/2010/main" val="182229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표 4">
            <a:extLst>
              <a:ext uri="{FF2B5EF4-FFF2-40B4-BE49-F238E27FC236}">
                <a16:creationId xmlns:a16="http://schemas.microsoft.com/office/drawing/2014/main" id="{421857DC-C810-48BE-AEC4-5ADB35B9E485}"/>
              </a:ext>
            </a:extLst>
          </p:cNvPr>
          <p:cNvGraphicFramePr>
            <a:graphicFrameLocks noGrp="1"/>
          </p:cNvGraphicFramePr>
          <p:nvPr>
            <p:extLst>
              <p:ext uri="{D42A27DB-BD31-4B8C-83A1-F6EECF244321}">
                <p14:modId xmlns:p14="http://schemas.microsoft.com/office/powerpoint/2010/main" val="2053109284"/>
              </p:ext>
            </p:extLst>
          </p:nvPr>
        </p:nvGraphicFramePr>
        <p:xfrm>
          <a:off x="204336" y="4152959"/>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Stiffness of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the robot body</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Rigid wearable robot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Soft wearable robot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Accurate force transmission</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solidFill>
                            <a:srgbClr val="0070C0"/>
                          </a:solidFill>
                        </a:rPr>
                        <a:t>Bulky/complicated wearing part</a:t>
                      </a:r>
                      <a:endParaRPr lang="ko-KR" altLang="en-US">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Inaccurate force transmission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 name="제목 1">
            <a:extLst>
              <a:ext uri="{FF2B5EF4-FFF2-40B4-BE49-F238E27FC236}">
                <a16:creationId xmlns:a16="http://schemas.microsoft.com/office/drawing/2014/main" id="{38A44BB2-8FC7-449C-AB1C-D3809A49706D}"/>
              </a:ext>
            </a:extLst>
          </p:cNvPr>
          <p:cNvSpPr>
            <a:spLocks noGrp="1"/>
          </p:cNvSpPr>
          <p:nvPr>
            <p:ph type="title"/>
          </p:nvPr>
        </p:nvSpPr>
        <p:spPr>
          <a:xfrm>
            <a:off x="340667" y="225425"/>
            <a:ext cx="8965257" cy="500063"/>
          </a:xfrm>
        </p:spPr>
        <p:txBody>
          <a:bodyPr/>
          <a:lstStyle/>
          <a:p>
            <a:r>
              <a:rPr lang="en-US" altLang="ko-KR" dirty="0"/>
              <a:t>Existing trade-off in the hand wearable robots (3/4)</a:t>
            </a:r>
            <a:endParaRPr lang="ko-KR" altLang="en-US" dirty="0"/>
          </a:p>
        </p:txBody>
      </p:sp>
      <p:pic>
        <p:nvPicPr>
          <p:cNvPr id="5" name="momentarm deform">
            <a:hlinkClick r:id="" action="ppaction://media"/>
            <a:extLst>
              <a:ext uri="{FF2B5EF4-FFF2-40B4-BE49-F238E27FC236}">
                <a16:creationId xmlns:a16="http://schemas.microsoft.com/office/drawing/2014/main" id="{89C68B7F-9B72-4FD1-B258-17A8A0F2FB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9576" t="62444" r="46867" b="6530"/>
          <a:stretch/>
        </p:blipFill>
        <p:spPr>
          <a:xfrm rot="16200000">
            <a:off x="5494489" y="1271180"/>
            <a:ext cx="2428598" cy="3126298"/>
          </a:xfrm>
          <a:prstGeom prst="rect">
            <a:avLst/>
          </a:prstGeom>
        </p:spPr>
      </p:pic>
      <p:sp>
        <p:nvSpPr>
          <p:cNvPr id="6" name="직사각형 5">
            <a:extLst>
              <a:ext uri="{FF2B5EF4-FFF2-40B4-BE49-F238E27FC236}">
                <a16:creationId xmlns:a16="http://schemas.microsoft.com/office/drawing/2014/main" id="{63BC9AA3-00EE-473E-80B7-7CAF34B44D2E}"/>
              </a:ext>
            </a:extLst>
          </p:cNvPr>
          <p:cNvSpPr/>
          <p:nvPr/>
        </p:nvSpPr>
        <p:spPr>
          <a:xfrm>
            <a:off x="5713615" y="1597189"/>
            <a:ext cx="2566789" cy="338554"/>
          </a:xfrm>
          <a:prstGeom prst="rect">
            <a:avLst/>
          </a:prstGeom>
          <a:solidFill>
            <a:schemeClr val="bg1"/>
          </a:solidFill>
        </p:spPr>
        <p:txBody>
          <a:bodyPr wrap="square">
            <a:spAutoFit/>
          </a:bodyPr>
          <a:lstStyle/>
          <a:p>
            <a:r>
              <a:rPr lang="en-US" altLang="ko-KR" sz="1600" b="1" dirty="0">
                <a:solidFill>
                  <a:schemeClr val="tx1"/>
                </a:solidFill>
              </a:rPr>
              <a:t>Elongation of the garment</a:t>
            </a:r>
            <a:endParaRPr lang="ko-KR" altLang="en-US" sz="1600" b="1" dirty="0">
              <a:solidFill>
                <a:schemeClr val="tx1"/>
              </a:solidFill>
            </a:endParaRPr>
          </a:p>
        </p:txBody>
      </p:sp>
      <p:pic>
        <p:nvPicPr>
          <p:cNvPr id="7" name="그림 6" descr="실내, 게임, 테이블, 하얀색이(가) 표시된 사진&#10;&#10;자동 생성된 설명">
            <a:extLst>
              <a:ext uri="{FF2B5EF4-FFF2-40B4-BE49-F238E27FC236}">
                <a16:creationId xmlns:a16="http://schemas.microsoft.com/office/drawing/2014/main" id="{BEA4F0C1-140C-44EE-B810-DF3003051543}"/>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4435" b="96002" l="36796" r="99334">
                        <a14:foregroundMark x1="41975" y1="61470" x2="41975" y2="51131"/>
                        <a14:foregroundMark x1="41975" y1="51131" x2="44730" y2="43982"/>
                        <a14:foregroundMark x1="44730" y1="43982" x2="55209" y2="37036"/>
                        <a14:foregroundMark x1="55209" y1="37036" x2="73955" y2="37561"/>
                        <a14:foregroundMark x1="73955" y1="37561" x2="91278" y2="41842"/>
                        <a14:foregroundMark x1="91278" y1="41842" x2="91248" y2="49798"/>
                        <a14:foregroundMark x1="91248" y1="49798" x2="86220" y2="63651"/>
                        <a14:foregroundMark x1="86220" y1="63651" x2="76893" y2="78796"/>
                        <a14:foregroundMark x1="76893" y1="78796" x2="73501" y2="89984"/>
                        <a14:foregroundMark x1="57965" y1="39984" x2="79891" y2="45517"/>
                        <a14:foregroundMark x1="73804" y1="90145" x2="93882" y2="59814"/>
                        <a14:foregroundMark x1="93882" y1="59814" x2="96608" y2="43174"/>
                        <a14:foregroundMark x1="96608" y1="43174" x2="91763" y2="37480"/>
                        <a14:foregroundMark x1="91763" y1="37480" x2="85251" y2="35178"/>
                        <a14:foregroundMark x1="85251" y1="35178" x2="52392" y2="36066"/>
                        <a14:foregroundMark x1="52392" y1="36066" x2="52392" y2="36066"/>
                        <a14:foregroundMark x1="44761" y1="41842" x2="53089" y2="32108"/>
                        <a14:foregroundMark x1="53089" y1="32108" x2="77347" y2="27585"/>
                        <a14:foregroundMark x1="77347" y1="27585" x2="94397" y2="30291"/>
                        <a14:foregroundMark x1="94397" y1="30291" x2="99152" y2="36147"/>
                        <a14:foregroundMark x1="99152" y1="36147" x2="99394" y2="58724"/>
                        <a14:foregroundMark x1="99394" y1="58724" x2="72744" y2="91357"/>
                        <a14:foregroundMark x1="72744" y1="91357" x2="73077" y2="83966"/>
                        <a14:foregroundMark x1="73077" y1="83966" x2="85736" y2="57997"/>
                        <a14:foregroundMark x1="85736" y1="57997" x2="70715" y2="47294"/>
                        <a14:foregroundMark x1="70715" y1="47294" x2="70048" y2="46284"/>
                        <a14:foregroundMark x1="83222" y1="46446" x2="89219" y2="48304"/>
                        <a14:foregroundMark x1="89219" y1="48304" x2="90460" y2="51656"/>
                        <a14:foregroundMark x1="89612" y1="76656" x2="92944" y2="70436"/>
                        <a14:foregroundMark x1="92944" y1="70436" x2="94064" y2="70153"/>
                        <a14:foregroundMark x1="56996" y1="25889" x2="60115" y2="26454"/>
                        <a14:foregroundMark x1="44549" y1="34491" x2="46790" y2="33118"/>
                        <a14:foregroundMark x1="49909" y1="31381" x2="47123" y2="31906"/>
                        <a14:foregroundMark x1="59752" y1="24435" x2="60327" y2="24515"/>
                        <a14:foregroundMark x1="54331" y1="85178" x2="59419" y2="87278"/>
                        <a14:foregroundMark x1="59419" y1="87278" x2="65657" y2="84976"/>
                        <a14:foregroundMark x1="55118" y1="86914" x2="66535" y2="86147"/>
                        <a14:foregroundMark x1="66535" y1="86147" x2="67111" y2="85703"/>
                        <a14:foregroundMark x1="68019" y1="87399" x2="56996" y2="87763"/>
                        <a14:foregroundMark x1="56996" y1="87763" x2="51847" y2="85380"/>
                        <a14:foregroundMark x1="51847" y1="85380" x2="57056" y2="88368"/>
                        <a14:foregroundMark x1="57056" y1="88368" x2="59358" y2="88288"/>
                        <a14:foregroundMark x1="53725" y1="87399" x2="56511" y2="88489"/>
                        <a14:foregroundMark x1="49637" y1="84491" x2="54785" y2="88288"/>
                        <a14:foregroundMark x1="54785" y1="88288" x2="59631" y2="88570"/>
                        <a14:foregroundMark x1="72259" y1="95719" x2="73925" y2="96002"/>
                        <a14:foregroundMark x1="60115" y1="88732" x2="62235" y2="88409"/>
                        <a14:foregroundMark x1="62901" y1="88045" x2="61599" y2="88288"/>
                        <a14:foregroundMark x1="44700" y1="36551" x2="43973" y2="35582"/>
                        <a14:backgroundMark x1="93247" y1="90186" x2="99001" y2="85985"/>
                        <a14:backgroundMark x1="99001" y1="26898" x2="99364" y2="25687"/>
                      </a14:backgroundRemoval>
                    </a14:imgEffect>
                  </a14:imgLayer>
                </a14:imgProps>
              </a:ext>
              <a:ext uri="{28A0092B-C50C-407E-A947-70E740481C1C}">
                <a14:useLocalDpi xmlns:a14="http://schemas.microsoft.com/office/drawing/2010/main" val="0"/>
              </a:ext>
            </a:extLst>
          </a:blip>
          <a:srcRect l="29802" t="21852"/>
          <a:stretch/>
        </p:blipFill>
        <p:spPr>
          <a:xfrm rot="5400000">
            <a:off x="259138" y="1612353"/>
            <a:ext cx="2451098" cy="2046507"/>
          </a:xfrm>
          <a:prstGeom prst="rect">
            <a:avLst/>
          </a:prstGeom>
        </p:spPr>
      </p:pic>
      <p:pic>
        <p:nvPicPr>
          <p:cNvPr id="9" name="그림 8" descr="실내, 앉아있는, 검은색, 작은이(가) 표시된 사진&#10;&#10;자동 생성된 설명">
            <a:extLst>
              <a:ext uri="{FF2B5EF4-FFF2-40B4-BE49-F238E27FC236}">
                <a16:creationId xmlns:a16="http://schemas.microsoft.com/office/drawing/2014/main" id="{BD853B80-CB7E-4167-A602-37C5C6028EF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15568" b="81076" l="35143" r="98090">
                        <a14:foregroundMark x1="43147" y1="53740" x2="42177" y2="64456"/>
                        <a14:foregroundMark x1="42177" y1="64456" x2="46119" y2="72624"/>
                        <a14:foregroundMark x1="46119" y1="72624" x2="53730" y2="73837"/>
                        <a14:foregroundMark x1="53730" y1="73837" x2="83475" y2="57056"/>
                        <a14:foregroundMark x1="83475" y1="57056" x2="88114" y2="49131"/>
                        <a14:foregroundMark x1="88114" y1="49131" x2="86750" y2="36070"/>
                        <a14:foregroundMark x1="86750" y1="36070" x2="81989" y2="28184"/>
                        <a14:foregroundMark x1="81989" y1="28184" x2="73711" y2="23089"/>
                        <a14:foregroundMark x1="73711" y1="23089" x2="70285" y2="22564"/>
                        <a14:foregroundMark x1="59309" y1="31743" x2="73651" y2="27820"/>
                        <a14:foregroundMark x1="73651" y1="27820" x2="80867" y2="23130"/>
                        <a14:foregroundMark x1="80867" y1="23130" x2="75288" y2="16336"/>
                        <a14:foregroundMark x1="75288" y1="16336" x2="67708" y2="16862"/>
                        <a14:foregroundMark x1="67708" y1="16862" x2="61158" y2="22725"/>
                        <a14:foregroundMark x1="61158" y1="22725" x2="61977" y2="33643"/>
                        <a14:foregroundMark x1="61977" y1="33643" x2="71013" y2="51112"/>
                        <a14:foregroundMark x1="71013" y1="51112" x2="82929" y2="63567"/>
                        <a14:foregroundMark x1="82929" y1="63567" x2="88175" y2="53457"/>
                        <a14:foregroundMark x1="88175" y1="53457" x2="89873" y2="30085"/>
                        <a14:foregroundMark x1="89873" y1="30085" x2="88417" y2="23939"/>
                        <a14:foregroundMark x1="88660" y1="18358" x2="97210" y2="35140"/>
                        <a14:foregroundMark x1="97210" y1="35140" x2="95967" y2="48322"/>
                        <a14:foregroundMark x1="95967" y1="48322" x2="92602" y2="58067"/>
                        <a14:foregroundMark x1="92602" y1="58067" x2="54669" y2="78245"/>
                        <a14:foregroundMark x1="54669" y1="78245" x2="47483" y2="79175"/>
                        <a14:foregroundMark x1="81534" y1="45653" x2="84900" y2="39709"/>
                        <a14:foregroundMark x1="37083" y1="64335" x2="36719" y2="58593"/>
                        <a14:foregroundMark x1="42238" y1="37525" x2="56186" y2="26284"/>
                        <a14:foregroundMark x1="56186" y1="26284" x2="49303" y2="22847"/>
                        <a14:foregroundMark x1="49303" y1="22847" x2="43754" y2="28467"/>
                        <a14:foregroundMark x1="54518" y1="21472" x2="59763" y2="18197"/>
                        <a14:foregroundMark x1="41540" y1="34816" x2="42298" y2="32673"/>
                        <a14:foregroundMark x1="42723" y1="28225" x2="43269" y2="30166"/>
                        <a14:foregroundMark x1="41935" y1="28508" x2="44785" y2="26122"/>
                        <a14:foregroundMark x1="52092" y1="21957" x2="53396" y2="21755"/>
                        <a14:foregroundMark x1="51395" y1="17145" x2="52426" y2="17792"/>
                        <a14:foregroundMark x1="77289" y1="51557" x2="80443" y2="42580"/>
                        <a14:foregroundMark x1="80443" y1="42580" x2="77502" y2="33926"/>
                        <a14:foregroundMark x1="77502" y1="33926" x2="73893" y2="43227"/>
                        <a14:foregroundMark x1="73893" y1="43227" x2="77835" y2="51274"/>
                        <a14:foregroundMark x1="77835" y1="51274" x2="81959" y2="41084"/>
                        <a14:foregroundMark x1="81959" y1="41084" x2="78563" y2="32107"/>
                        <a14:foregroundMark x1="78563" y1="32107" x2="73469" y2="32794"/>
                        <a14:foregroundMark x1="64342" y1="75172" x2="86568" y2="66357"/>
                        <a14:foregroundMark x1="86568" y1="66357" x2="98454" y2="53457"/>
                        <a14:foregroundMark x1="98454" y1="53457" x2="98150" y2="43146"/>
                        <a14:foregroundMark x1="98150" y1="43146" x2="98150" y2="32349"/>
                        <a14:foregroundMark x1="98150" y1="32349" x2="93329" y2="23575"/>
                        <a14:foregroundMark x1="50455" y1="82208" x2="57398" y2="80307"/>
                        <a14:foregroundMark x1="57398" y1="80307" x2="60916" y2="77760"/>
                        <a14:foregroundMark x1="38235" y1="48888" x2="35658" y2="59118"/>
                        <a14:foregroundMark x1="35658" y1="59118" x2="37144" y2="69025"/>
                        <a14:foregroundMark x1="38417" y1="48403" x2="36022" y2="57541"/>
                        <a14:foregroundMark x1="36022" y1="57541" x2="36022" y2="59644"/>
                        <a14:foregroundMark x1="37690" y1="50505" x2="35476" y2="59523"/>
                        <a14:foregroundMark x1="35476" y1="59523" x2="36151" y2="68523"/>
                        <a14:foregroundMark x1="37326" y1="51112" x2="35143" y2="60332"/>
                        <a14:foregroundMark x1="35143" y1="60332" x2="35714" y2="53356"/>
                        <a14:foregroundMark x1="50546" y1="15568" x2="51759" y2="16053"/>
                        <a14:backgroundMark x1="41692" y1="78690" x2="40206" y2="76749"/>
                        <a14:backgroundMark x1="41116" y1="79863" x2="41874" y2="80793"/>
                        <a14:backgroundMark x1="39630" y1="77072" x2="42177" y2="80307"/>
                        <a14:backgroundMark x1="39842" y1="76385" x2="40964" y2="79216"/>
                        <a14:backgroundMark x1="39842" y1="77275" x2="41813" y2="79256"/>
                        <a14:backgroundMark x1="39297" y1="78407" x2="42298" y2="79903"/>
                        <a14:backgroundMark x1="38993" y1="77113" x2="41237" y2="78366"/>
                        <a14:backgroundMark x1="37629" y1="47715" x2="35385" y2="53134"/>
                        <a14:backgroundMark x1="37993" y1="46340" x2="37720" y2="47068"/>
                        <a14:backgroundMark x1="35385" y1="54670" x2="35870" y2="52810"/>
                        <a14:backgroundMark x1="36173" y1="68945" x2="39873" y2="76911"/>
                        <a14:backgroundMark x1="39873" y1="76911" x2="35992" y2="69106"/>
                        <a14:backgroundMark x1="35992" y1="69106" x2="36264" y2="68500"/>
                        <a14:backgroundMark x1="36173" y1="68783" x2="35658" y2="67610"/>
                      </a14:backgroundRemoval>
                    </a14:imgEffect>
                  </a14:imgLayer>
                </a14:imgProps>
              </a:ext>
              <a:ext uri="{28A0092B-C50C-407E-A947-70E740481C1C}">
                <a14:useLocalDpi xmlns:a14="http://schemas.microsoft.com/office/drawing/2010/main" val="0"/>
              </a:ext>
            </a:extLst>
          </a:blip>
          <a:srcRect l="31483" t="8024" r="10577" b="13277"/>
          <a:stretch/>
        </p:blipFill>
        <p:spPr>
          <a:xfrm rot="5400000">
            <a:off x="2413661" y="1653057"/>
            <a:ext cx="2172793" cy="2213459"/>
          </a:xfrm>
          <a:prstGeom prst="rect">
            <a:avLst/>
          </a:prstGeom>
        </p:spPr>
      </p:pic>
      <p:sp>
        <p:nvSpPr>
          <p:cNvPr id="4" name="직사각형 3"/>
          <p:cNvSpPr/>
          <p:nvPr/>
        </p:nvSpPr>
        <p:spPr>
          <a:xfrm>
            <a:off x="107328" y="1259635"/>
            <a:ext cx="4572000" cy="369332"/>
          </a:xfrm>
          <a:prstGeom prst="rect">
            <a:avLst/>
          </a:prstGeom>
        </p:spPr>
        <p:txBody>
          <a:bodyPr>
            <a:spAutoFit/>
          </a:bodyPr>
          <a:lstStyle/>
          <a:p>
            <a:pPr algn="ctr"/>
            <a:r>
              <a:rPr lang="en-US" altLang="ko-KR" dirty="0">
                <a:solidFill>
                  <a:srgbClr val="C00000"/>
                </a:solidFill>
              </a:rPr>
              <a:t>Compact/simple wearing part</a:t>
            </a:r>
            <a:endParaRPr lang="ko-KR" altLang="en-US" dirty="0">
              <a:solidFill>
                <a:srgbClr val="C00000"/>
              </a:solidFill>
            </a:endParaRPr>
          </a:p>
        </p:txBody>
      </p:sp>
      <p:sp>
        <p:nvSpPr>
          <p:cNvPr id="10" name="직사각형 9"/>
          <p:cNvSpPr/>
          <p:nvPr/>
        </p:nvSpPr>
        <p:spPr>
          <a:xfrm>
            <a:off x="5240245" y="1259635"/>
            <a:ext cx="2937086" cy="369332"/>
          </a:xfrm>
          <a:prstGeom prst="rect">
            <a:avLst/>
          </a:prstGeom>
        </p:spPr>
        <p:txBody>
          <a:bodyPr wrap="none">
            <a:spAutoFit/>
          </a:bodyPr>
          <a:lstStyle/>
          <a:p>
            <a:pPr algn="ctr"/>
            <a:r>
              <a:rPr lang="en-US" altLang="ko-KR">
                <a:solidFill>
                  <a:srgbClr val="0070C0"/>
                </a:solidFill>
              </a:rPr>
              <a:t>Inaccurate force transmission</a:t>
            </a:r>
            <a:endParaRPr lang="ko-KR" altLang="en-US">
              <a:solidFill>
                <a:srgbClr val="0070C0"/>
              </a:solidFill>
            </a:endParaRPr>
          </a:p>
        </p:txBody>
      </p:sp>
      <p:sp>
        <p:nvSpPr>
          <p:cNvPr id="8" name="직사각형 7">
            <a:extLst>
              <a:ext uri="{FF2B5EF4-FFF2-40B4-BE49-F238E27FC236}">
                <a16:creationId xmlns:a16="http://schemas.microsoft.com/office/drawing/2014/main" id="{2232DAFB-01B5-49A7-A047-CE6C3BB449DE}"/>
              </a:ext>
            </a:extLst>
          </p:cNvPr>
          <p:cNvSpPr/>
          <p:nvPr/>
        </p:nvSpPr>
        <p:spPr>
          <a:xfrm flipH="1">
            <a:off x="2812392" y="4156960"/>
            <a:ext cx="3243264"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DFA98413-73C3-474C-8240-87BCF64876E0}"/>
              </a:ext>
            </a:extLst>
          </p:cNvPr>
          <p:cNvSpPr/>
          <p:nvPr/>
        </p:nvSpPr>
        <p:spPr>
          <a:xfrm>
            <a:off x="1094"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In, H., Kang, B. B., Sin, M., &amp; Cho, K. (2015). Exo-Glove: A Wearable Robot for the Hand With a Soft. </a:t>
            </a:r>
            <a:r>
              <a:rPr lang="en-US" altLang="ko-KR" sz="1100" i="1" dirty="0"/>
              <a:t>IEEE Robotics and Automation Magazine</a:t>
            </a:r>
            <a:r>
              <a:rPr lang="en-US" altLang="ko-KR" sz="1100" dirty="0"/>
              <a:t>, (March 2015), 97–105. </a:t>
            </a:r>
            <a:endParaRPr lang="en-US" altLang="ko-KR" sz="1100" b="1" dirty="0"/>
          </a:p>
        </p:txBody>
      </p:sp>
      <p:sp>
        <p:nvSpPr>
          <p:cNvPr id="15" name="직사각형 14">
            <a:extLst>
              <a:ext uri="{FF2B5EF4-FFF2-40B4-BE49-F238E27FC236}">
                <a16:creationId xmlns:a16="http://schemas.microsoft.com/office/drawing/2014/main" id="{E63051D6-4AAE-437A-AB38-DD8AE1289E09}"/>
              </a:ext>
            </a:extLst>
          </p:cNvPr>
          <p:cNvSpPr/>
          <p:nvPr/>
        </p:nvSpPr>
        <p:spPr>
          <a:xfrm>
            <a:off x="138874" y="858901"/>
            <a:ext cx="9005126" cy="461665"/>
          </a:xfrm>
          <a:prstGeom prst="rect">
            <a:avLst/>
          </a:prstGeom>
        </p:spPr>
        <p:txBody>
          <a:bodyPr wrap="square">
            <a:spAutoFit/>
          </a:bodyPr>
          <a:lstStyle/>
          <a:p>
            <a:r>
              <a:rPr lang="en-US" altLang="ko-KR" sz="2400" b="1" dirty="0"/>
              <a:t>3. Compliance of the robot body (when </a:t>
            </a:r>
            <a:r>
              <a:rPr lang="en-US" altLang="ko-KR" sz="2400" b="1" dirty="0">
                <a:solidFill>
                  <a:srgbClr val="C00000"/>
                </a:solidFill>
              </a:rPr>
              <a:t>soft component </a:t>
            </a:r>
            <a:r>
              <a:rPr lang="en-US" altLang="ko-KR" sz="2400" b="1" dirty="0"/>
              <a:t>is used)</a:t>
            </a:r>
            <a:endParaRPr lang="ko-KR" altLang="en-US" sz="2400" b="1" dirty="0"/>
          </a:p>
        </p:txBody>
      </p:sp>
    </p:spTree>
    <p:extLst>
      <p:ext uri="{BB962C8B-B14F-4D97-AF65-F5344CB8AC3E}">
        <p14:creationId xmlns:p14="http://schemas.microsoft.com/office/powerpoint/2010/main" val="200576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mute="1">
                <p:cTn id="12" repeatCount="indefinite"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표 3">
            <a:extLst>
              <a:ext uri="{FF2B5EF4-FFF2-40B4-BE49-F238E27FC236}">
                <a16:creationId xmlns:a16="http://schemas.microsoft.com/office/drawing/2014/main" id="{889687AF-3A5F-41F5-A656-7C1527339B92}"/>
              </a:ext>
            </a:extLst>
          </p:cNvPr>
          <p:cNvGraphicFramePr>
            <a:graphicFrameLocks noGrp="1"/>
          </p:cNvGraphicFramePr>
          <p:nvPr>
            <p:extLst>
              <p:ext uri="{D42A27DB-BD31-4B8C-83A1-F6EECF244321}">
                <p14:modId xmlns:p14="http://schemas.microsoft.com/office/powerpoint/2010/main" val="1852140007"/>
              </p:ext>
            </p:extLst>
          </p:nvPr>
        </p:nvGraphicFramePr>
        <p:xfrm>
          <a:off x="340667" y="1531794"/>
          <a:ext cx="4981326" cy="2658878"/>
        </p:xfrm>
        <a:graphic>
          <a:graphicData uri="http://schemas.openxmlformats.org/drawingml/2006/table">
            <a:tbl>
              <a:tblPr firstRow="1" bandRow="1">
                <a:tableStyleId>{5C22544A-7EE6-4342-B048-85BDC9FD1C3A}</a:tableStyleId>
              </a:tblPr>
              <a:tblGrid>
                <a:gridCol w="2473842">
                  <a:extLst>
                    <a:ext uri="{9D8B030D-6E8A-4147-A177-3AD203B41FA5}">
                      <a16:colId xmlns:a16="http://schemas.microsoft.com/office/drawing/2014/main" val="3661760148"/>
                    </a:ext>
                  </a:extLst>
                </a:gridCol>
                <a:gridCol w="2507484">
                  <a:extLst>
                    <a:ext uri="{9D8B030D-6E8A-4147-A177-3AD203B41FA5}">
                      <a16:colId xmlns:a16="http://schemas.microsoft.com/office/drawing/2014/main" val="169202333"/>
                    </a:ext>
                  </a:extLst>
                </a:gridCol>
              </a:tblGrid>
              <a:tr h="2658878">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7749801"/>
                  </a:ext>
                </a:extLst>
              </a:tr>
            </a:tbl>
          </a:graphicData>
        </a:graphic>
      </p:graphicFrame>
      <p:sp>
        <p:nvSpPr>
          <p:cNvPr id="2" name="제목 1">
            <a:extLst>
              <a:ext uri="{FF2B5EF4-FFF2-40B4-BE49-F238E27FC236}">
                <a16:creationId xmlns:a16="http://schemas.microsoft.com/office/drawing/2014/main" id="{006D3936-1221-45EA-B5C9-7660E0BCD049}"/>
              </a:ext>
            </a:extLst>
          </p:cNvPr>
          <p:cNvSpPr>
            <a:spLocks noGrp="1"/>
          </p:cNvSpPr>
          <p:nvPr>
            <p:ph type="title"/>
          </p:nvPr>
        </p:nvSpPr>
        <p:spPr>
          <a:xfrm>
            <a:off x="340667" y="225425"/>
            <a:ext cx="8718665" cy="500063"/>
          </a:xfrm>
        </p:spPr>
        <p:txBody>
          <a:bodyPr/>
          <a:lstStyle/>
          <a:p>
            <a:r>
              <a:rPr lang="en-US" altLang="ko-KR" dirty="0"/>
              <a:t>Existing trade-off in the hand wearable robots (4/4)</a:t>
            </a:r>
            <a:endParaRPr lang="ko-KR" altLang="en-US" dirty="0"/>
          </a:p>
        </p:txBody>
      </p:sp>
      <p:sp>
        <p:nvSpPr>
          <p:cNvPr id="4" name="직사각형 3">
            <a:extLst>
              <a:ext uri="{FF2B5EF4-FFF2-40B4-BE49-F238E27FC236}">
                <a16:creationId xmlns:a16="http://schemas.microsoft.com/office/drawing/2014/main" id="{53EF0246-DD32-4228-B9CE-D979309FAAAD}"/>
              </a:ext>
            </a:extLst>
          </p:cNvPr>
          <p:cNvSpPr/>
          <p:nvPr/>
        </p:nvSpPr>
        <p:spPr>
          <a:xfrm>
            <a:off x="138874" y="858901"/>
            <a:ext cx="9005126" cy="461665"/>
          </a:xfrm>
          <a:prstGeom prst="rect">
            <a:avLst/>
          </a:prstGeom>
        </p:spPr>
        <p:txBody>
          <a:bodyPr wrap="square">
            <a:spAutoFit/>
          </a:bodyPr>
          <a:lstStyle/>
          <a:p>
            <a:r>
              <a:rPr lang="en-US" altLang="ko-KR" sz="2400" b="1" dirty="0"/>
              <a:t>4. Human state estimation – Required for the robot control</a:t>
            </a:r>
            <a:endParaRPr lang="ko-KR" altLang="en-US" sz="2400" b="1" dirty="0"/>
          </a:p>
        </p:txBody>
      </p:sp>
      <p:pic>
        <p:nvPicPr>
          <p:cNvPr id="16" name="그림 15">
            <a:extLst>
              <a:ext uri="{FF2B5EF4-FFF2-40B4-BE49-F238E27FC236}">
                <a16:creationId xmlns:a16="http://schemas.microsoft.com/office/drawing/2014/main" id="{9183E41F-50F0-4923-A218-FBB5BC2D77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55396" y="1722345"/>
            <a:ext cx="2474018" cy="1941276"/>
          </a:xfrm>
          <a:prstGeom prst="rect">
            <a:avLst/>
          </a:prstGeom>
        </p:spPr>
      </p:pic>
      <p:sp>
        <p:nvSpPr>
          <p:cNvPr id="17" name="직사각형 16">
            <a:extLst>
              <a:ext uri="{FF2B5EF4-FFF2-40B4-BE49-F238E27FC236}">
                <a16:creationId xmlns:a16="http://schemas.microsoft.com/office/drawing/2014/main" id="{5F932BBB-EEE1-45F3-8565-55D7AAF2CD31}"/>
              </a:ext>
            </a:extLst>
          </p:cNvPr>
          <p:cNvSpPr/>
          <p:nvPr/>
        </p:nvSpPr>
        <p:spPr>
          <a:xfrm>
            <a:off x="3638371" y="3533930"/>
            <a:ext cx="1241237" cy="276999"/>
          </a:xfrm>
          <a:prstGeom prst="rect">
            <a:avLst/>
          </a:prstGeom>
          <a:solidFill>
            <a:schemeClr val="bg1"/>
          </a:solidFill>
        </p:spPr>
        <p:txBody>
          <a:bodyPr wrap="none">
            <a:spAutoFit/>
          </a:bodyPr>
          <a:lstStyle/>
          <a:p>
            <a:r>
              <a:rPr lang="en-US" altLang="ko-KR" sz="1200" b="1" dirty="0">
                <a:solidFill>
                  <a:schemeClr val="tx1"/>
                </a:solidFill>
              </a:rPr>
              <a:t>Joint angle (deg)</a:t>
            </a:r>
            <a:endParaRPr lang="ko-KR" altLang="en-US" sz="1200" b="1" dirty="0">
              <a:solidFill>
                <a:schemeClr val="tx1"/>
              </a:solidFill>
            </a:endParaRPr>
          </a:p>
        </p:txBody>
      </p:sp>
      <p:sp>
        <p:nvSpPr>
          <p:cNvPr id="18" name="직사각형 17">
            <a:extLst>
              <a:ext uri="{FF2B5EF4-FFF2-40B4-BE49-F238E27FC236}">
                <a16:creationId xmlns:a16="http://schemas.microsoft.com/office/drawing/2014/main" id="{B441A956-2C79-40F8-84F9-CC8AE81D381E}"/>
              </a:ext>
            </a:extLst>
          </p:cNvPr>
          <p:cNvSpPr/>
          <p:nvPr/>
        </p:nvSpPr>
        <p:spPr>
          <a:xfrm rot="16200000">
            <a:off x="2505071" y="2598070"/>
            <a:ext cx="985463" cy="276999"/>
          </a:xfrm>
          <a:prstGeom prst="rect">
            <a:avLst/>
          </a:prstGeom>
          <a:solidFill>
            <a:schemeClr val="bg1"/>
          </a:solidFill>
        </p:spPr>
        <p:txBody>
          <a:bodyPr wrap="none">
            <a:spAutoFit/>
          </a:bodyPr>
          <a:lstStyle/>
          <a:p>
            <a:r>
              <a:rPr lang="en-US" altLang="ko-KR" sz="1200" b="1" dirty="0">
                <a:solidFill>
                  <a:schemeClr val="tx1"/>
                </a:solidFill>
              </a:rPr>
              <a:t>Torque (Nm)</a:t>
            </a:r>
            <a:endParaRPr lang="ko-KR" altLang="en-US" sz="1200" b="1" dirty="0">
              <a:solidFill>
                <a:schemeClr val="tx1"/>
              </a:solidFill>
            </a:endParaRPr>
          </a:p>
        </p:txBody>
      </p:sp>
      <p:pic>
        <p:nvPicPr>
          <p:cNvPr id="19" name="momentarm deform">
            <a:hlinkClick r:id="" action="ppaction://media"/>
            <a:extLst>
              <a:ext uri="{FF2B5EF4-FFF2-40B4-BE49-F238E27FC236}">
                <a16:creationId xmlns:a16="http://schemas.microsoft.com/office/drawing/2014/main" id="{AE9730A6-E881-4FEF-8197-62E8614791B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9576" t="62444" r="46867" b="6530"/>
          <a:stretch/>
        </p:blipFill>
        <p:spPr>
          <a:xfrm rot="16200000">
            <a:off x="728014" y="1620376"/>
            <a:ext cx="1729856" cy="2226818"/>
          </a:xfrm>
          <a:prstGeom prst="rect">
            <a:avLst/>
          </a:prstGeom>
        </p:spPr>
      </p:pic>
      <p:sp>
        <p:nvSpPr>
          <p:cNvPr id="20" name="직사각형 19">
            <a:extLst>
              <a:ext uri="{FF2B5EF4-FFF2-40B4-BE49-F238E27FC236}">
                <a16:creationId xmlns:a16="http://schemas.microsoft.com/office/drawing/2014/main" id="{78C05C2B-9345-4139-AAEC-CFE7E2B5BC9A}"/>
              </a:ext>
            </a:extLst>
          </p:cNvPr>
          <p:cNvSpPr/>
          <p:nvPr/>
        </p:nvSpPr>
        <p:spPr>
          <a:xfrm>
            <a:off x="3058708" y="1355598"/>
            <a:ext cx="2019848" cy="338554"/>
          </a:xfrm>
          <a:prstGeom prst="rect">
            <a:avLst/>
          </a:prstGeom>
          <a:solidFill>
            <a:schemeClr val="bg1"/>
          </a:solidFill>
        </p:spPr>
        <p:txBody>
          <a:bodyPr wrap="none">
            <a:spAutoFit/>
          </a:bodyPr>
          <a:lstStyle/>
          <a:p>
            <a:r>
              <a:rPr lang="en-US" altLang="ko-KR" sz="1600" b="1" dirty="0">
                <a:solidFill>
                  <a:schemeClr val="tx1"/>
                </a:solidFill>
              </a:rPr>
              <a:t>Varying joint stiffness</a:t>
            </a:r>
            <a:endParaRPr lang="ko-KR" altLang="en-US" sz="1600" b="1" dirty="0">
              <a:solidFill>
                <a:schemeClr val="tx1"/>
              </a:solidFill>
            </a:endParaRPr>
          </a:p>
        </p:txBody>
      </p:sp>
      <p:sp>
        <p:nvSpPr>
          <p:cNvPr id="21" name="직사각형 20">
            <a:extLst>
              <a:ext uri="{FF2B5EF4-FFF2-40B4-BE49-F238E27FC236}">
                <a16:creationId xmlns:a16="http://schemas.microsoft.com/office/drawing/2014/main" id="{3BF7E620-5962-4558-98EE-68278816E1E6}"/>
              </a:ext>
            </a:extLst>
          </p:cNvPr>
          <p:cNvSpPr/>
          <p:nvPr/>
        </p:nvSpPr>
        <p:spPr>
          <a:xfrm>
            <a:off x="369075" y="1354107"/>
            <a:ext cx="2408736" cy="338554"/>
          </a:xfrm>
          <a:prstGeom prst="rect">
            <a:avLst/>
          </a:prstGeom>
          <a:solidFill>
            <a:schemeClr val="bg1"/>
          </a:solidFill>
        </p:spPr>
        <p:txBody>
          <a:bodyPr wrap="none">
            <a:spAutoFit/>
          </a:bodyPr>
          <a:lstStyle/>
          <a:p>
            <a:r>
              <a:rPr lang="en-US" altLang="ko-KR" sz="1600" b="1" dirty="0">
                <a:solidFill>
                  <a:schemeClr val="tx1"/>
                </a:solidFill>
              </a:rPr>
              <a:t>Elongation of the garment</a:t>
            </a:r>
            <a:endParaRPr lang="ko-KR" altLang="en-US" sz="1600" b="1" dirty="0">
              <a:solidFill>
                <a:schemeClr val="tx1"/>
              </a:solidFill>
            </a:endParaRPr>
          </a:p>
        </p:txBody>
      </p:sp>
      <p:sp>
        <p:nvSpPr>
          <p:cNvPr id="25" name="TextBox 24">
            <a:extLst>
              <a:ext uri="{FF2B5EF4-FFF2-40B4-BE49-F238E27FC236}">
                <a16:creationId xmlns:a16="http://schemas.microsoft.com/office/drawing/2014/main" id="{C21126BC-7173-434D-A1E7-648AE6EBE4EF}"/>
              </a:ext>
            </a:extLst>
          </p:cNvPr>
          <p:cNvSpPr txBox="1"/>
          <p:nvPr/>
        </p:nvSpPr>
        <p:spPr>
          <a:xfrm>
            <a:off x="531716" y="3750873"/>
            <a:ext cx="4605336" cy="369332"/>
          </a:xfrm>
          <a:prstGeom prst="rect">
            <a:avLst/>
          </a:prstGeom>
          <a:solidFill>
            <a:schemeClr val="bg1"/>
          </a:solidFill>
        </p:spPr>
        <p:txBody>
          <a:bodyPr wrap="square">
            <a:spAutoFit/>
          </a:bodyPr>
          <a:lstStyle/>
          <a:p>
            <a:pPr algn="ctr"/>
            <a:r>
              <a:rPr kumimoji="1" lang="en-US" altLang="en-US" sz="1800" b="1" dirty="0">
                <a:solidFill>
                  <a:srgbClr val="C00000"/>
                </a:solidFill>
                <a:latin typeface="+mn-ea"/>
              </a:rPr>
              <a:t>Difficult</a:t>
            </a:r>
            <a:r>
              <a:rPr kumimoji="1" lang="en-US" altLang="en-US" sz="1800" b="0" dirty="0">
                <a:latin typeface="+mn-ea"/>
              </a:rPr>
              <a:t> to </a:t>
            </a:r>
            <a:r>
              <a:rPr kumimoji="1" lang="en-US" altLang="en-US" sz="1800" b="1" dirty="0">
                <a:solidFill>
                  <a:srgbClr val="C00000"/>
                </a:solidFill>
                <a:latin typeface="+mn-ea"/>
              </a:rPr>
              <a:t>estimate</a:t>
            </a:r>
            <a:r>
              <a:rPr kumimoji="1" lang="en-US" altLang="en-US" sz="1800" b="0" dirty="0">
                <a:latin typeface="+mn-ea"/>
              </a:rPr>
              <a:t> the </a:t>
            </a:r>
            <a:r>
              <a:rPr kumimoji="1" lang="en-US" altLang="en-US" sz="1800" b="1" dirty="0">
                <a:solidFill>
                  <a:srgbClr val="C00000"/>
                </a:solidFill>
                <a:latin typeface="+mn-ea"/>
              </a:rPr>
              <a:t>joint angle</a:t>
            </a:r>
          </a:p>
        </p:txBody>
      </p:sp>
      <p:grpSp>
        <p:nvGrpSpPr>
          <p:cNvPr id="11" name="그룹 10">
            <a:extLst>
              <a:ext uri="{FF2B5EF4-FFF2-40B4-BE49-F238E27FC236}">
                <a16:creationId xmlns:a16="http://schemas.microsoft.com/office/drawing/2014/main" id="{C44F9E8E-C7FA-40B7-AE51-21CF43D4C938}"/>
              </a:ext>
            </a:extLst>
          </p:cNvPr>
          <p:cNvGrpSpPr/>
          <p:nvPr/>
        </p:nvGrpSpPr>
        <p:grpSpPr>
          <a:xfrm>
            <a:off x="5571038" y="1335278"/>
            <a:ext cx="3418445" cy="2855394"/>
            <a:chOff x="5571038" y="1335278"/>
            <a:chExt cx="3418445" cy="2855394"/>
          </a:xfrm>
        </p:grpSpPr>
        <p:sp>
          <p:nvSpPr>
            <p:cNvPr id="10" name="직사각형 9">
              <a:extLst>
                <a:ext uri="{FF2B5EF4-FFF2-40B4-BE49-F238E27FC236}">
                  <a16:creationId xmlns:a16="http://schemas.microsoft.com/office/drawing/2014/main" id="{E02F6BBB-546A-4C6E-B47A-453C82AF26FC}"/>
                </a:ext>
              </a:extLst>
            </p:cNvPr>
            <p:cNvSpPr/>
            <p:nvPr/>
          </p:nvSpPr>
          <p:spPr>
            <a:xfrm>
              <a:off x="5571038" y="1519944"/>
              <a:ext cx="3418445" cy="26707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028E5FCB-7DAB-45D8-BC5B-0C4729D013AF}"/>
                </a:ext>
              </a:extLst>
            </p:cNvPr>
            <p:cNvPicPr>
              <a:picLocks noChangeAspect="1"/>
            </p:cNvPicPr>
            <p:nvPr/>
          </p:nvPicPr>
          <p:blipFill>
            <a:blip r:embed="rId6"/>
            <a:stretch>
              <a:fillRect/>
            </a:stretch>
          </p:blipFill>
          <p:spPr>
            <a:xfrm>
              <a:off x="5996924" y="1755980"/>
              <a:ext cx="2545511" cy="2229424"/>
            </a:xfrm>
            <a:prstGeom prst="rect">
              <a:avLst/>
            </a:prstGeom>
          </p:spPr>
        </p:pic>
        <p:sp>
          <p:nvSpPr>
            <p:cNvPr id="22" name="TextBox 21">
              <a:extLst>
                <a:ext uri="{FF2B5EF4-FFF2-40B4-BE49-F238E27FC236}">
                  <a16:creationId xmlns:a16="http://schemas.microsoft.com/office/drawing/2014/main" id="{31AE0F0E-B636-4BB4-8166-7C8C6149169E}"/>
                </a:ext>
              </a:extLst>
            </p:cNvPr>
            <p:cNvSpPr txBox="1"/>
            <p:nvPr/>
          </p:nvSpPr>
          <p:spPr>
            <a:xfrm>
              <a:off x="5952978" y="1335278"/>
              <a:ext cx="2736055" cy="369332"/>
            </a:xfrm>
            <a:prstGeom prst="rect">
              <a:avLst/>
            </a:prstGeom>
            <a:solidFill>
              <a:schemeClr val="bg1"/>
            </a:solidFill>
          </p:spPr>
          <p:txBody>
            <a:bodyPr wrap="square">
              <a:spAutoFit/>
            </a:bodyPr>
            <a:lstStyle/>
            <a:p>
              <a:r>
                <a:rPr kumimoji="1" lang="en-US" altLang="ko-KR" b="1" dirty="0">
                  <a:latin typeface="+mn-ea"/>
                </a:rPr>
                <a:t>Various hand postures</a:t>
              </a:r>
              <a:endParaRPr lang="ko-KR" altLang="en-US" dirty="0"/>
            </a:p>
          </p:txBody>
        </p:sp>
      </p:grpSp>
      <p:graphicFrame>
        <p:nvGraphicFramePr>
          <p:cNvPr id="24" name="표 4">
            <a:extLst>
              <a:ext uri="{FF2B5EF4-FFF2-40B4-BE49-F238E27FC236}">
                <a16:creationId xmlns:a16="http://schemas.microsoft.com/office/drawing/2014/main" id="{C7159ADE-7DB0-439A-AE66-A476D007E8A8}"/>
              </a:ext>
            </a:extLst>
          </p:cNvPr>
          <p:cNvGraphicFramePr>
            <a:graphicFrameLocks noGrp="1"/>
          </p:cNvGraphicFramePr>
          <p:nvPr>
            <p:extLst>
              <p:ext uri="{D42A27DB-BD31-4B8C-83A1-F6EECF244321}">
                <p14:modId xmlns:p14="http://schemas.microsoft.com/office/powerpoint/2010/main" val="1587913358"/>
              </p:ext>
            </p:extLst>
          </p:nvPr>
        </p:nvGraphicFramePr>
        <p:xfrm>
          <a:off x="262465" y="4283778"/>
          <a:ext cx="8796867" cy="192024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Use of sensors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at the end-effector</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Robots with </a:t>
                      </a:r>
                    </a:p>
                    <a:p>
                      <a:pPr algn="ctr" latinLnBrk="1"/>
                      <a:r>
                        <a:rPr lang="en-US" altLang="ko-KR" dirty="0">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Robots without</a:t>
                      </a:r>
                    </a:p>
                    <a:p>
                      <a:pPr algn="ctr" latinLnBrk="1"/>
                      <a:r>
                        <a:rPr lang="en-US" altLang="ko-KR">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control the posture accurately</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Bulky/complicated</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 wearing part</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Feedback control</a:t>
                      </a:r>
                    </a:p>
                    <a:p>
                      <a:pPr algn="ctr" latinLnBrk="1"/>
                      <a:r>
                        <a:rPr lang="en-US" altLang="ko-KR" dirty="0">
                          <a:solidFill>
                            <a:srgbClr val="0070C0"/>
                          </a:solidFill>
                        </a:rPr>
                        <a:t> is not possible</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6" name="직사각형 25">
            <a:extLst>
              <a:ext uri="{FF2B5EF4-FFF2-40B4-BE49-F238E27FC236}">
                <a16:creationId xmlns:a16="http://schemas.microsoft.com/office/drawing/2014/main" id="{5B3EC288-8FEC-443D-AC6E-0FBA1D159CE9}"/>
              </a:ext>
            </a:extLst>
          </p:cNvPr>
          <p:cNvSpPr/>
          <p:nvPr/>
        </p:nvSpPr>
        <p:spPr>
          <a:xfrm>
            <a:off x="1094" y="6314376"/>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effectLst/>
              </a:rPr>
              <a:t>M. R. Cutkosky, “On Grasp Choice, Grasp Models, and the Design of Hands for Manufacturing Tasks,” </a:t>
            </a:r>
            <a:r>
              <a:rPr lang="en-US" altLang="ko-KR" sz="1100" i="1" dirty="0">
                <a:effectLst/>
              </a:rPr>
              <a:t>IEEE Trans. Robot. </a:t>
            </a:r>
            <a:r>
              <a:rPr lang="en-US" altLang="ko-KR" sz="1100" i="1" dirty="0" err="1">
                <a:effectLst/>
              </a:rPr>
              <a:t>Autom</a:t>
            </a:r>
            <a:r>
              <a:rPr lang="en-US" altLang="ko-KR" sz="1100" i="1" dirty="0">
                <a:effectLst/>
              </a:rPr>
              <a:t>.</a:t>
            </a:r>
            <a:r>
              <a:rPr lang="en-US" altLang="ko-KR" sz="1100" dirty="0">
                <a:effectLst/>
              </a:rPr>
              <a:t>, vol. 5, no. 3, pp. 269–279, 1989.</a:t>
            </a:r>
            <a:endParaRPr lang="en-US" altLang="ko-KR" sz="1100" b="1" dirty="0"/>
          </a:p>
        </p:txBody>
      </p:sp>
    </p:spTree>
    <p:extLst>
      <p:ext uri="{BB962C8B-B14F-4D97-AF65-F5344CB8AC3E}">
        <p14:creationId xmlns:p14="http://schemas.microsoft.com/office/powerpoint/2010/main" val="162577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49"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9"/>
                                        </p:tgtEl>
                                      </p:cBhvr>
                                    </p:cmd>
                                  </p:childTnLst>
                                </p:cTn>
                              </p:par>
                            </p:childTnLst>
                          </p:cTn>
                        </p:par>
                      </p:childTnLst>
                    </p:cTn>
                  </p:par>
                </p:childTnLst>
              </p:cTn>
              <p:nextCondLst>
                <p:cond evt="onClick" delay="0">
                  <p:tgtEl>
                    <p:spTgt spid="19"/>
                  </p:tgtEl>
                </p:cond>
              </p:nextCondLst>
            </p:seq>
            <p:video>
              <p:cMediaNode vol="80000" mute="1">
                <p:cTn id="17" repeatCount="indefinite" fill="hold" display="0">
                  <p:stCondLst>
                    <p:cond delay="indefinite"/>
                  </p:stCondLst>
                </p:cTn>
                <p:tgtEl>
                  <p:spTgt spid="1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6D3936-1221-45EA-B5C9-7660E0BCD049}"/>
              </a:ext>
            </a:extLst>
          </p:cNvPr>
          <p:cNvSpPr>
            <a:spLocks noGrp="1"/>
          </p:cNvSpPr>
          <p:nvPr>
            <p:ph type="title"/>
          </p:nvPr>
        </p:nvSpPr>
        <p:spPr>
          <a:xfrm>
            <a:off x="340667" y="225425"/>
            <a:ext cx="8718665" cy="500063"/>
          </a:xfrm>
        </p:spPr>
        <p:txBody>
          <a:bodyPr/>
          <a:lstStyle/>
          <a:p>
            <a:r>
              <a:rPr lang="en-US" altLang="ko-KR" dirty="0"/>
              <a:t>Existing trade-off in the hand wearable robots (4/4)</a:t>
            </a:r>
            <a:endParaRPr lang="ko-KR" altLang="en-US" dirty="0"/>
          </a:p>
        </p:txBody>
      </p:sp>
      <p:sp>
        <p:nvSpPr>
          <p:cNvPr id="4" name="직사각형 3">
            <a:extLst>
              <a:ext uri="{FF2B5EF4-FFF2-40B4-BE49-F238E27FC236}">
                <a16:creationId xmlns:a16="http://schemas.microsoft.com/office/drawing/2014/main" id="{53EF0246-DD32-4228-B9CE-D979309FAAAD}"/>
              </a:ext>
            </a:extLst>
          </p:cNvPr>
          <p:cNvSpPr/>
          <p:nvPr/>
        </p:nvSpPr>
        <p:spPr>
          <a:xfrm>
            <a:off x="138874" y="858901"/>
            <a:ext cx="9005126" cy="461665"/>
          </a:xfrm>
          <a:prstGeom prst="rect">
            <a:avLst/>
          </a:prstGeom>
        </p:spPr>
        <p:txBody>
          <a:bodyPr wrap="square">
            <a:spAutoFit/>
          </a:bodyPr>
          <a:lstStyle/>
          <a:p>
            <a:r>
              <a:rPr lang="en-US" altLang="ko-KR" sz="2400" b="1" dirty="0"/>
              <a:t>4. Human state estimation (when </a:t>
            </a:r>
            <a:r>
              <a:rPr lang="en-US" altLang="ko-KR" sz="2400" b="1" dirty="0">
                <a:solidFill>
                  <a:srgbClr val="C00000"/>
                </a:solidFill>
              </a:rPr>
              <a:t>multiple</a:t>
            </a:r>
            <a:r>
              <a:rPr lang="en-US" altLang="ko-KR" sz="2400" b="1" dirty="0"/>
              <a:t> sensors are used)</a:t>
            </a:r>
            <a:endParaRPr lang="ko-KR" altLang="en-US" sz="2400" b="1" dirty="0"/>
          </a:p>
        </p:txBody>
      </p:sp>
      <p:sp>
        <p:nvSpPr>
          <p:cNvPr id="29" name="직사각형 28">
            <a:extLst>
              <a:ext uri="{FF2B5EF4-FFF2-40B4-BE49-F238E27FC236}">
                <a16:creationId xmlns:a16="http://schemas.microsoft.com/office/drawing/2014/main" id="{50B3830E-8437-4043-8A66-4A3F90D7DF04}"/>
              </a:ext>
            </a:extLst>
          </p:cNvPr>
          <p:cNvSpPr/>
          <p:nvPr/>
        </p:nvSpPr>
        <p:spPr>
          <a:xfrm>
            <a:off x="1094"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effectLst/>
              </a:rPr>
              <a:t>J. Connolly, J. Condell, B. </a:t>
            </a:r>
            <a:r>
              <a:rPr lang="en-US" altLang="ko-KR" sz="1100" dirty="0" err="1">
                <a:effectLst/>
              </a:rPr>
              <a:t>O’Flynn</a:t>
            </a:r>
            <a:r>
              <a:rPr lang="en-US" altLang="ko-KR" sz="1100" dirty="0">
                <a:effectLst/>
              </a:rPr>
              <a:t>, J. T. Sanchez, and P. Gardiner, “IMU Sensor-Based Electronic Goniometric Glove for Clinical Finger Movement Analysis,” </a:t>
            </a:r>
            <a:r>
              <a:rPr lang="en-US" altLang="ko-KR" sz="1100" i="1" dirty="0">
                <a:effectLst/>
              </a:rPr>
              <a:t>IEEE Sens. J.</a:t>
            </a:r>
            <a:r>
              <a:rPr lang="en-US" altLang="ko-KR" sz="1100" dirty="0">
                <a:effectLst/>
              </a:rPr>
              <a:t>, vol. 18, no. 3, pp. 1273–1281, 2018.</a:t>
            </a:r>
            <a:endParaRPr lang="en-US" altLang="ko-KR" sz="1100" b="1" dirty="0"/>
          </a:p>
        </p:txBody>
      </p:sp>
      <p:grpSp>
        <p:nvGrpSpPr>
          <p:cNvPr id="31" name="그룹 30">
            <a:extLst>
              <a:ext uri="{FF2B5EF4-FFF2-40B4-BE49-F238E27FC236}">
                <a16:creationId xmlns:a16="http://schemas.microsoft.com/office/drawing/2014/main" id="{1EE11329-E314-4EE5-9E4B-17C20B1AEFD6}"/>
              </a:ext>
            </a:extLst>
          </p:cNvPr>
          <p:cNvGrpSpPr/>
          <p:nvPr/>
        </p:nvGrpSpPr>
        <p:grpSpPr>
          <a:xfrm>
            <a:off x="5070791" y="1746531"/>
            <a:ext cx="3612940" cy="2221887"/>
            <a:chOff x="5365892" y="1528508"/>
            <a:chExt cx="3778108" cy="2323462"/>
          </a:xfrm>
        </p:grpSpPr>
        <p:pic>
          <p:nvPicPr>
            <p:cNvPr id="27" name="그림 26">
              <a:extLst>
                <a:ext uri="{FF2B5EF4-FFF2-40B4-BE49-F238E27FC236}">
                  <a16:creationId xmlns:a16="http://schemas.microsoft.com/office/drawing/2014/main" id="{3AB2882F-EC7F-49E8-8DC8-8344DB4A2D54}"/>
                </a:ext>
              </a:extLst>
            </p:cNvPr>
            <p:cNvPicPr>
              <a:picLocks noChangeAspect="1"/>
            </p:cNvPicPr>
            <p:nvPr/>
          </p:nvPicPr>
          <p:blipFill>
            <a:blip r:embed="rId2"/>
            <a:stretch>
              <a:fillRect/>
            </a:stretch>
          </p:blipFill>
          <p:spPr>
            <a:xfrm>
              <a:off x="5365892" y="1528508"/>
              <a:ext cx="3778108" cy="2323462"/>
            </a:xfrm>
            <a:prstGeom prst="rect">
              <a:avLst/>
            </a:prstGeom>
          </p:spPr>
        </p:pic>
        <p:sp>
          <p:nvSpPr>
            <p:cNvPr id="30" name="직사각형 29">
              <a:extLst>
                <a:ext uri="{FF2B5EF4-FFF2-40B4-BE49-F238E27FC236}">
                  <a16:creationId xmlns:a16="http://schemas.microsoft.com/office/drawing/2014/main" id="{73795247-11C0-4C15-8D4C-09BA1A5345EA}"/>
                </a:ext>
              </a:extLst>
            </p:cNvPr>
            <p:cNvSpPr/>
            <p:nvPr/>
          </p:nvSpPr>
          <p:spPr>
            <a:xfrm>
              <a:off x="5365892" y="1562100"/>
              <a:ext cx="368158" cy="342900"/>
            </a:xfrm>
            <a:prstGeom prst="rect">
              <a:avLst/>
            </a:prstGeom>
            <a:solidFill>
              <a:srgbClr val="E0D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32" name="표 4">
            <a:extLst>
              <a:ext uri="{FF2B5EF4-FFF2-40B4-BE49-F238E27FC236}">
                <a16:creationId xmlns:a16="http://schemas.microsoft.com/office/drawing/2014/main" id="{6474244C-83C2-434D-AC00-4305EC22B446}"/>
              </a:ext>
            </a:extLst>
          </p:cNvPr>
          <p:cNvGraphicFramePr>
            <a:graphicFrameLocks noGrp="1"/>
          </p:cNvGraphicFramePr>
          <p:nvPr>
            <p:extLst>
              <p:ext uri="{D42A27DB-BD31-4B8C-83A1-F6EECF244321}">
                <p14:modId xmlns:p14="http://schemas.microsoft.com/office/powerpoint/2010/main" val="1620202909"/>
              </p:ext>
            </p:extLst>
          </p:nvPr>
        </p:nvGraphicFramePr>
        <p:xfrm>
          <a:off x="262465" y="4283778"/>
          <a:ext cx="8796867" cy="192024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Use of sensors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at the end-effector</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Robots with </a:t>
                      </a:r>
                    </a:p>
                    <a:p>
                      <a:pPr algn="ctr" latinLnBrk="1"/>
                      <a:r>
                        <a:rPr lang="en-US" altLang="ko-KR" dirty="0">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Robots without</a:t>
                      </a:r>
                    </a:p>
                    <a:p>
                      <a:pPr algn="ctr" latinLnBrk="1"/>
                      <a:r>
                        <a:rPr lang="en-US" altLang="ko-KR">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control the posture accurately</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Bulky/complicated</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 wearing part</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Feedback control</a:t>
                      </a:r>
                    </a:p>
                    <a:p>
                      <a:pPr algn="ctr" latinLnBrk="1"/>
                      <a:r>
                        <a:rPr lang="en-US" altLang="ko-KR" dirty="0">
                          <a:solidFill>
                            <a:srgbClr val="0070C0"/>
                          </a:solidFill>
                        </a:rPr>
                        <a:t> is not possible</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37" name="직사각형 36">
            <a:extLst>
              <a:ext uri="{FF2B5EF4-FFF2-40B4-BE49-F238E27FC236}">
                <a16:creationId xmlns:a16="http://schemas.microsoft.com/office/drawing/2014/main" id="{A96A47EA-A2FD-4591-B604-607DEDBEF889}"/>
              </a:ext>
            </a:extLst>
          </p:cNvPr>
          <p:cNvSpPr/>
          <p:nvPr/>
        </p:nvSpPr>
        <p:spPr>
          <a:xfrm>
            <a:off x="517951" y="1377199"/>
            <a:ext cx="3719160" cy="369332"/>
          </a:xfrm>
          <a:prstGeom prst="rect">
            <a:avLst/>
          </a:prstGeom>
        </p:spPr>
        <p:txBody>
          <a:bodyPr wrap="none">
            <a:spAutoFit/>
          </a:bodyPr>
          <a:lstStyle/>
          <a:p>
            <a:pPr algn="ctr"/>
            <a:r>
              <a:rPr lang="en-US" altLang="ko-KR" dirty="0">
                <a:solidFill>
                  <a:srgbClr val="C00000"/>
                </a:solidFill>
              </a:rPr>
              <a:t>Possible to estimate the joint position</a:t>
            </a:r>
            <a:endParaRPr lang="ko-KR" altLang="en-US" dirty="0">
              <a:solidFill>
                <a:srgbClr val="C00000"/>
              </a:solidFill>
            </a:endParaRPr>
          </a:p>
        </p:txBody>
      </p:sp>
      <p:sp>
        <p:nvSpPr>
          <p:cNvPr id="38" name="직사각형 37">
            <a:extLst>
              <a:ext uri="{FF2B5EF4-FFF2-40B4-BE49-F238E27FC236}">
                <a16:creationId xmlns:a16="http://schemas.microsoft.com/office/drawing/2014/main" id="{66DE792D-0E95-4142-8260-9B6A1AA51194}"/>
              </a:ext>
            </a:extLst>
          </p:cNvPr>
          <p:cNvSpPr/>
          <p:nvPr/>
        </p:nvSpPr>
        <p:spPr>
          <a:xfrm>
            <a:off x="5718848" y="1377199"/>
            <a:ext cx="2266070" cy="369332"/>
          </a:xfrm>
          <a:prstGeom prst="rect">
            <a:avLst/>
          </a:prstGeom>
        </p:spPr>
        <p:txBody>
          <a:bodyPr wrap="none">
            <a:spAutoFit/>
          </a:bodyPr>
          <a:lstStyle/>
          <a:p>
            <a:pPr lvl="0" algn="ctr">
              <a:defRPr/>
            </a:pPr>
            <a:r>
              <a:rPr lang="en-US" altLang="ko-KR" dirty="0">
                <a:solidFill>
                  <a:srgbClr val="0070C0"/>
                </a:solidFill>
              </a:rPr>
              <a:t>Complicated structure</a:t>
            </a:r>
            <a:endParaRPr lang="ko-KR" altLang="en-US" dirty="0">
              <a:solidFill>
                <a:srgbClr val="0070C0"/>
              </a:solidFill>
            </a:endParaRPr>
          </a:p>
        </p:txBody>
      </p:sp>
      <p:pic>
        <p:nvPicPr>
          <p:cNvPr id="40" name="그림 39">
            <a:extLst>
              <a:ext uri="{FF2B5EF4-FFF2-40B4-BE49-F238E27FC236}">
                <a16:creationId xmlns:a16="http://schemas.microsoft.com/office/drawing/2014/main" id="{21D089A5-979F-468D-86B5-3F61DBF3DE5B}"/>
              </a:ext>
            </a:extLst>
          </p:cNvPr>
          <p:cNvPicPr>
            <a:picLocks noChangeAspect="1"/>
          </p:cNvPicPr>
          <p:nvPr/>
        </p:nvPicPr>
        <p:blipFill>
          <a:blip r:embed="rId3"/>
          <a:stretch>
            <a:fillRect/>
          </a:stretch>
        </p:blipFill>
        <p:spPr>
          <a:xfrm>
            <a:off x="262466" y="1731801"/>
            <a:ext cx="4283878" cy="2191946"/>
          </a:xfrm>
          <a:prstGeom prst="rect">
            <a:avLst/>
          </a:prstGeom>
        </p:spPr>
      </p:pic>
      <p:sp>
        <p:nvSpPr>
          <p:cNvPr id="41" name="직사각형 40">
            <a:extLst>
              <a:ext uri="{FF2B5EF4-FFF2-40B4-BE49-F238E27FC236}">
                <a16:creationId xmlns:a16="http://schemas.microsoft.com/office/drawing/2014/main" id="{073D81B4-BE1F-4FF3-8314-E0B8C4735E4D}"/>
              </a:ext>
            </a:extLst>
          </p:cNvPr>
          <p:cNvSpPr/>
          <p:nvPr/>
        </p:nvSpPr>
        <p:spPr>
          <a:xfrm>
            <a:off x="6139813" y="4150747"/>
            <a:ext cx="2956562" cy="2102416"/>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816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06D3936-1221-45EA-B5C9-7660E0BCD049}"/>
              </a:ext>
            </a:extLst>
          </p:cNvPr>
          <p:cNvSpPr>
            <a:spLocks noGrp="1"/>
          </p:cNvSpPr>
          <p:nvPr>
            <p:ph type="title"/>
          </p:nvPr>
        </p:nvSpPr>
        <p:spPr>
          <a:xfrm>
            <a:off x="340667" y="225425"/>
            <a:ext cx="8718665" cy="500063"/>
          </a:xfrm>
        </p:spPr>
        <p:txBody>
          <a:bodyPr/>
          <a:lstStyle/>
          <a:p>
            <a:r>
              <a:rPr lang="en-US" altLang="ko-KR" dirty="0"/>
              <a:t>Existing trade-off in the hand wearable robots (4/4)</a:t>
            </a:r>
            <a:endParaRPr lang="ko-KR" altLang="en-US" dirty="0"/>
          </a:p>
        </p:txBody>
      </p:sp>
      <p:sp>
        <p:nvSpPr>
          <p:cNvPr id="4" name="직사각형 3">
            <a:extLst>
              <a:ext uri="{FF2B5EF4-FFF2-40B4-BE49-F238E27FC236}">
                <a16:creationId xmlns:a16="http://schemas.microsoft.com/office/drawing/2014/main" id="{D540B073-E13B-44FB-8338-6F70D4684832}"/>
              </a:ext>
            </a:extLst>
          </p:cNvPr>
          <p:cNvSpPr/>
          <p:nvPr/>
        </p:nvSpPr>
        <p:spPr>
          <a:xfrm>
            <a:off x="138874" y="858901"/>
            <a:ext cx="9005126" cy="461665"/>
          </a:xfrm>
          <a:prstGeom prst="rect">
            <a:avLst/>
          </a:prstGeom>
        </p:spPr>
        <p:txBody>
          <a:bodyPr wrap="square">
            <a:spAutoFit/>
          </a:bodyPr>
          <a:lstStyle/>
          <a:p>
            <a:r>
              <a:rPr lang="en-US" altLang="ko-KR" sz="2400" b="1" dirty="0"/>
              <a:t>4. Human state estimation (when </a:t>
            </a:r>
            <a:r>
              <a:rPr lang="en-US" altLang="ko-KR" sz="2400" b="1" dirty="0">
                <a:solidFill>
                  <a:srgbClr val="C00000"/>
                </a:solidFill>
              </a:rPr>
              <a:t>less</a:t>
            </a:r>
            <a:r>
              <a:rPr lang="en-US" altLang="ko-KR" sz="2400" b="1" dirty="0"/>
              <a:t> sensors are used)</a:t>
            </a:r>
            <a:endParaRPr lang="ko-KR" altLang="en-US" sz="2400" b="1" dirty="0"/>
          </a:p>
        </p:txBody>
      </p:sp>
      <p:graphicFrame>
        <p:nvGraphicFramePr>
          <p:cNvPr id="5" name="표 4">
            <a:extLst>
              <a:ext uri="{FF2B5EF4-FFF2-40B4-BE49-F238E27FC236}">
                <a16:creationId xmlns:a16="http://schemas.microsoft.com/office/drawing/2014/main" id="{8377933B-7532-4FBF-92E1-2B80777F0817}"/>
              </a:ext>
            </a:extLst>
          </p:cNvPr>
          <p:cNvGraphicFramePr>
            <a:graphicFrameLocks noGrp="1"/>
          </p:cNvGraphicFramePr>
          <p:nvPr>
            <p:extLst>
              <p:ext uri="{D42A27DB-BD31-4B8C-83A1-F6EECF244321}">
                <p14:modId xmlns:p14="http://schemas.microsoft.com/office/powerpoint/2010/main" val="1620202909"/>
              </p:ext>
            </p:extLst>
          </p:nvPr>
        </p:nvGraphicFramePr>
        <p:xfrm>
          <a:off x="262465" y="4283778"/>
          <a:ext cx="8796867" cy="192024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Use of sensors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1" dirty="0">
                          <a:solidFill>
                            <a:schemeClr val="tx1"/>
                          </a:solidFill>
                          <a:latin typeface="+mn-ea"/>
                        </a:rPr>
                        <a:t>at the end-effector</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Robots with </a:t>
                      </a:r>
                    </a:p>
                    <a:p>
                      <a:pPr algn="ctr" latinLnBrk="1"/>
                      <a:r>
                        <a:rPr lang="en-US" altLang="ko-KR" dirty="0">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chemeClr val="tx1"/>
                          </a:solidFill>
                        </a:rPr>
                        <a:t>Robots without</a:t>
                      </a:r>
                    </a:p>
                    <a:p>
                      <a:pPr algn="ctr" latinLnBrk="1"/>
                      <a:r>
                        <a:rPr lang="en-US" altLang="ko-KR" dirty="0">
                          <a:solidFill>
                            <a:schemeClr val="tx1"/>
                          </a:solidFill>
                        </a:rPr>
                        <a:t>sensors at the glove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control the posture accurately</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Compact/simple</a:t>
                      </a:r>
                    </a:p>
                    <a:p>
                      <a:pPr algn="ctr" latinLnBrk="1"/>
                      <a:r>
                        <a:rPr lang="en-US" altLang="ko-KR" dirty="0">
                          <a:solidFill>
                            <a:srgbClr val="C00000"/>
                          </a:solidFill>
                        </a:rPr>
                        <a:t> wearing part</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Bulky/complicated</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 wearing part</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Feedback control</a:t>
                      </a:r>
                    </a:p>
                    <a:p>
                      <a:pPr algn="ctr" latinLnBrk="1"/>
                      <a:r>
                        <a:rPr lang="en-US" altLang="ko-KR" dirty="0">
                          <a:solidFill>
                            <a:srgbClr val="0070C0"/>
                          </a:solidFill>
                        </a:rPr>
                        <a:t> is not possible</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pic>
        <p:nvPicPr>
          <p:cNvPr id="6" name="그림 5">
            <a:extLst>
              <a:ext uri="{FF2B5EF4-FFF2-40B4-BE49-F238E27FC236}">
                <a16:creationId xmlns:a16="http://schemas.microsoft.com/office/drawing/2014/main" id="{C46DB630-7FAF-4BFE-B450-5FA389513E1F}"/>
              </a:ext>
            </a:extLst>
          </p:cNvPr>
          <p:cNvPicPr>
            <a:picLocks noChangeAspect="1"/>
          </p:cNvPicPr>
          <p:nvPr/>
        </p:nvPicPr>
        <p:blipFill rotWithShape="1">
          <a:blip r:embed="rId2"/>
          <a:srcRect r="29733"/>
          <a:stretch/>
        </p:blipFill>
        <p:spPr>
          <a:xfrm>
            <a:off x="791703" y="1746531"/>
            <a:ext cx="3172070" cy="2364925"/>
          </a:xfrm>
          <a:prstGeom prst="rect">
            <a:avLst/>
          </a:prstGeom>
        </p:spPr>
      </p:pic>
      <p:sp>
        <p:nvSpPr>
          <p:cNvPr id="7" name="직사각형 6">
            <a:extLst>
              <a:ext uri="{FF2B5EF4-FFF2-40B4-BE49-F238E27FC236}">
                <a16:creationId xmlns:a16="http://schemas.microsoft.com/office/drawing/2014/main" id="{CB3D6289-9A7F-4979-918A-2590C90ABFEC}"/>
              </a:ext>
            </a:extLst>
          </p:cNvPr>
          <p:cNvSpPr/>
          <p:nvPr/>
        </p:nvSpPr>
        <p:spPr>
          <a:xfrm>
            <a:off x="1514541" y="1377199"/>
            <a:ext cx="1725985" cy="369332"/>
          </a:xfrm>
          <a:prstGeom prst="rect">
            <a:avLst/>
          </a:prstGeom>
        </p:spPr>
        <p:txBody>
          <a:bodyPr wrap="none">
            <a:spAutoFit/>
          </a:bodyPr>
          <a:lstStyle/>
          <a:p>
            <a:pPr algn="ctr"/>
            <a:r>
              <a:rPr lang="en-US" altLang="ko-KR" dirty="0">
                <a:solidFill>
                  <a:srgbClr val="C00000"/>
                </a:solidFill>
              </a:rPr>
              <a:t>Simple structure</a:t>
            </a:r>
            <a:endParaRPr lang="ko-KR" altLang="en-US" dirty="0">
              <a:solidFill>
                <a:srgbClr val="C00000"/>
              </a:solidFill>
            </a:endParaRPr>
          </a:p>
        </p:txBody>
      </p:sp>
      <p:sp>
        <p:nvSpPr>
          <p:cNvPr id="8" name="직사각형 7">
            <a:extLst>
              <a:ext uri="{FF2B5EF4-FFF2-40B4-BE49-F238E27FC236}">
                <a16:creationId xmlns:a16="http://schemas.microsoft.com/office/drawing/2014/main" id="{1A21AB82-2AFB-4DE5-ACD9-AE0121397329}"/>
              </a:ext>
            </a:extLst>
          </p:cNvPr>
          <p:cNvSpPr/>
          <p:nvPr/>
        </p:nvSpPr>
        <p:spPr>
          <a:xfrm>
            <a:off x="4918433" y="1377199"/>
            <a:ext cx="3447419" cy="369332"/>
          </a:xfrm>
          <a:prstGeom prst="rect">
            <a:avLst/>
          </a:prstGeom>
        </p:spPr>
        <p:txBody>
          <a:bodyPr wrap="none">
            <a:spAutoFit/>
          </a:bodyPr>
          <a:lstStyle/>
          <a:p>
            <a:pPr lvl="0" algn="ctr">
              <a:defRPr/>
            </a:pPr>
            <a:r>
              <a:rPr lang="en-US" altLang="ko-KR" dirty="0">
                <a:solidFill>
                  <a:srgbClr val="0070C0"/>
                </a:solidFill>
              </a:rPr>
              <a:t>Difficult to estimate the joint angle</a:t>
            </a:r>
            <a:endParaRPr lang="ko-KR" altLang="en-US" dirty="0">
              <a:solidFill>
                <a:srgbClr val="0070C0"/>
              </a:solidFill>
            </a:endParaRPr>
          </a:p>
        </p:txBody>
      </p:sp>
      <p:pic>
        <p:nvPicPr>
          <p:cNvPr id="9" name="그림 8">
            <a:extLst>
              <a:ext uri="{FF2B5EF4-FFF2-40B4-BE49-F238E27FC236}">
                <a16:creationId xmlns:a16="http://schemas.microsoft.com/office/drawing/2014/main" id="{7424E914-EC46-47CA-9831-6ECDD67A614C}"/>
              </a:ext>
            </a:extLst>
          </p:cNvPr>
          <p:cNvPicPr>
            <a:picLocks noChangeAspect="1"/>
          </p:cNvPicPr>
          <p:nvPr/>
        </p:nvPicPr>
        <p:blipFill rotWithShape="1">
          <a:blip r:embed="rId3"/>
          <a:srcRect l="8381" t="28386" r="57849" b="10708"/>
          <a:stretch/>
        </p:blipFill>
        <p:spPr>
          <a:xfrm>
            <a:off x="4931990" y="1746532"/>
            <a:ext cx="3420307" cy="2334932"/>
          </a:xfrm>
          <a:prstGeom prst="rect">
            <a:avLst/>
          </a:prstGeom>
        </p:spPr>
      </p:pic>
      <p:sp>
        <p:nvSpPr>
          <p:cNvPr id="10" name="직사각형 9">
            <a:extLst>
              <a:ext uri="{FF2B5EF4-FFF2-40B4-BE49-F238E27FC236}">
                <a16:creationId xmlns:a16="http://schemas.microsoft.com/office/drawing/2014/main" id="{B41476DD-4CCE-45E3-AD51-C57A80ADFF7D}"/>
              </a:ext>
            </a:extLst>
          </p:cNvPr>
          <p:cNvSpPr/>
          <p:nvPr/>
        </p:nvSpPr>
        <p:spPr>
          <a:xfrm>
            <a:off x="2867977" y="4130508"/>
            <a:ext cx="3242312" cy="2102416"/>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8304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Research overview – Approach for the trade-off issue</a:t>
            </a:r>
            <a:endParaRPr lang="ko-KR" altLang="en-US"/>
          </a:p>
        </p:txBody>
      </p:sp>
      <p:grpSp>
        <p:nvGrpSpPr>
          <p:cNvPr id="33" name="그룹 32">
            <a:extLst>
              <a:ext uri="{FF2B5EF4-FFF2-40B4-BE49-F238E27FC236}">
                <a16:creationId xmlns:a16="http://schemas.microsoft.com/office/drawing/2014/main" id="{AC7D902E-C3C1-4082-87E9-59C96A1FA191}"/>
              </a:ext>
            </a:extLst>
          </p:cNvPr>
          <p:cNvGrpSpPr/>
          <p:nvPr/>
        </p:nvGrpSpPr>
        <p:grpSpPr>
          <a:xfrm>
            <a:off x="29395" y="892706"/>
            <a:ext cx="7842739" cy="2528801"/>
            <a:chOff x="254118" y="917303"/>
            <a:chExt cx="7842739" cy="2528801"/>
          </a:xfrm>
        </p:grpSpPr>
        <p:sp>
          <p:nvSpPr>
            <p:cNvPr id="10" name="모서리가 둥근 직사각형 9"/>
            <p:cNvSpPr/>
            <p:nvPr/>
          </p:nvSpPr>
          <p:spPr>
            <a:xfrm>
              <a:off x="254118" y="917303"/>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71593" y="968103"/>
              <a:ext cx="6142579" cy="369332"/>
            </a:xfrm>
            <a:prstGeom prst="rect">
              <a:avLst/>
            </a:prstGeom>
            <a:noFill/>
          </p:spPr>
          <p:txBody>
            <a:bodyPr wrap="none">
              <a:spAutoFit/>
            </a:bodyPr>
            <a:lstStyle/>
            <a:p>
              <a:r>
                <a:rPr lang="en-US" altLang="ko-KR" b="1">
                  <a:latin typeface="+mn-ea"/>
                </a:rPr>
                <a:t>Trade-off issue related to under-actuation mechanism</a:t>
              </a:r>
              <a:endParaRPr lang="ko-KR" altLang="en-US" b="1"/>
            </a:p>
          </p:txBody>
        </p:sp>
        <p:pic>
          <p:nvPicPr>
            <p:cNvPr id="3" name="그림 2">
              <a:extLst>
                <a:ext uri="{FF2B5EF4-FFF2-40B4-BE49-F238E27FC236}">
                  <a16:creationId xmlns:a16="http://schemas.microsoft.com/office/drawing/2014/main" id="{C4BBC875-7457-4DE0-91B1-243A89470B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2" b="12239"/>
            <a:stretch/>
          </p:blipFill>
          <p:spPr>
            <a:xfrm>
              <a:off x="371593" y="1367653"/>
              <a:ext cx="3228857" cy="1900053"/>
            </a:xfrm>
            <a:prstGeom prst="rect">
              <a:avLst/>
            </a:prstGeom>
          </p:spPr>
        </p:pic>
        <p:sp>
          <p:nvSpPr>
            <p:cNvPr id="11" name="TextBox 10">
              <a:extLst>
                <a:ext uri="{FF2B5EF4-FFF2-40B4-BE49-F238E27FC236}">
                  <a16:creationId xmlns:a16="http://schemas.microsoft.com/office/drawing/2014/main" id="{64597B06-D9CA-4E51-94DF-951A621DBB86}"/>
                </a:ext>
              </a:extLst>
            </p:cNvPr>
            <p:cNvSpPr txBox="1"/>
            <p:nvPr/>
          </p:nvSpPr>
          <p:spPr>
            <a:xfrm>
              <a:off x="3717925" y="1367653"/>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Linear actuator that </a:t>
              </a:r>
              <a:r>
                <a:rPr lang="en-US" altLang="ko-KR" b="1" dirty="0">
                  <a:solidFill>
                    <a:srgbClr val="C00000"/>
                  </a:solidFill>
                  <a:latin typeface="+mn-ea"/>
                </a:rPr>
                <a:t>contains the under-actuation mechanism</a:t>
              </a:r>
              <a:r>
                <a:rPr lang="en-US" altLang="ko-KR" dirty="0">
                  <a:latin typeface="+mn-ea"/>
                </a:rPr>
                <a: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a:t>
              </a:r>
              <a:r>
                <a:rPr lang="en-US" altLang="ko-KR" dirty="0">
                  <a:latin typeface="+mn-ea"/>
                </a:rPr>
                <a:t> the TDUM </a:t>
              </a:r>
              <a:r>
                <a:rPr lang="en-US" altLang="ko-KR" b="1" dirty="0">
                  <a:solidFill>
                    <a:srgbClr val="C00000"/>
                  </a:solidFill>
                  <a:latin typeface="+mn-ea"/>
                </a:rPr>
                <a:t>performance</a:t>
              </a:r>
              <a:r>
                <a:rPr lang="en-US" altLang="ko-KR" dirty="0">
                  <a:latin typeface="+mn-ea"/>
                </a:rPr>
                <a:t>.</a:t>
              </a: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Reduces</a:t>
              </a:r>
              <a:r>
                <a:rPr lang="en-US" altLang="ko-KR" dirty="0">
                  <a:latin typeface="+mn-ea"/>
                </a:rPr>
                <a:t> the </a:t>
              </a:r>
              <a:r>
                <a:rPr lang="en-US" altLang="ko-KR" b="1" dirty="0">
                  <a:solidFill>
                    <a:srgbClr val="C00000"/>
                  </a:solidFill>
                  <a:latin typeface="+mn-ea"/>
                </a:rPr>
                <a:t>complexities</a:t>
              </a:r>
              <a:r>
                <a:rPr lang="en-US" altLang="ko-KR" dirty="0">
                  <a:latin typeface="+mn-ea"/>
                </a:rPr>
                <a:t> of the tendon routing and glove itself.</a:t>
              </a:r>
            </a:p>
          </p:txBody>
        </p:sp>
      </p:grpSp>
      <p:sp>
        <p:nvSpPr>
          <p:cNvPr id="5" name="직사각형 4"/>
          <p:cNvSpPr/>
          <p:nvPr/>
        </p:nvSpPr>
        <p:spPr>
          <a:xfrm>
            <a:off x="1273121" y="4764006"/>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170685" y="4731341"/>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217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Research overview – Approach for the trade-off issue</a:t>
            </a:r>
            <a:endParaRPr lang="ko-KR" altLang="en-US"/>
          </a:p>
        </p:txBody>
      </p:sp>
      <p:grpSp>
        <p:nvGrpSpPr>
          <p:cNvPr id="33" name="그룹 32">
            <a:extLst>
              <a:ext uri="{FF2B5EF4-FFF2-40B4-BE49-F238E27FC236}">
                <a16:creationId xmlns:a16="http://schemas.microsoft.com/office/drawing/2014/main" id="{AC7D902E-C3C1-4082-87E9-59C96A1FA191}"/>
              </a:ext>
            </a:extLst>
          </p:cNvPr>
          <p:cNvGrpSpPr/>
          <p:nvPr/>
        </p:nvGrpSpPr>
        <p:grpSpPr>
          <a:xfrm>
            <a:off x="29395" y="892706"/>
            <a:ext cx="7842739" cy="2528801"/>
            <a:chOff x="254118" y="917303"/>
            <a:chExt cx="7842739" cy="2528801"/>
          </a:xfrm>
        </p:grpSpPr>
        <p:sp>
          <p:nvSpPr>
            <p:cNvPr id="10" name="모서리가 둥근 직사각형 9"/>
            <p:cNvSpPr/>
            <p:nvPr/>
          </p:nvSpPr>
          <p:spPr>
            <a:xfrm>
              <a:off x="254118" y="917303"/>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71593" y="968103"/>
              <a:ext cx="6142579" cy="369332"/>
            </a:xfrm>
            <a:prstGeom prst="rect">
              <a:avLst/>
            </a:prstGeom>
            <a:noFill/>
          </p:spPr>
          <p:txBody>
            <a:bodyPr wrap="none">
              <a:spAutoFit/>
            </a:bodyPr>
            <a:lstStyle/>
            <a:p>
              <a:r>
                <a:rPr lang="en-US" altLang="ko-KR" b="1">
                  <a:latin typeface="+mn-ea"/>
                </a:rPr>
                <a:t>Trade-off issue related to under-actuation mechanism</a:t>
              </a:r>
              <a:endParaRPr lang="ko-KR" altLang="en-US" b="1"/>
            </a:p>
          </p:txBody>
        </p:sp>
        <p:pic>
          <p:nvPicPr>
            <p:cNvPr id="3" name="그림 2">
              <a:extLst>
                <a:ext uri="{FF2B5EF4-FFF2-40B4-BE49-F238E27FC236}">
                  <a16:creationId xmlns:a16="http://schemas.microsoft.com/office/drawing/2014/main" id="{C4BBC875-7457-4DE0-91B1-243A89470B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2" b="12239"/>
            <a:stretch/>
          </p:blipFill>
          <p:spPr>
            <a:xfrm>
              <a:off x="371593" y="1367653"/>
              <a:ext cx="3228857" cy="1900053"/>
            </a:xfrm>
            <a:prstGeom prst="rect">
              <a:avLst/>
            </a:prstGeom>
          </p:spPr>
        </p:pic>
        <p:sp>
          <p:nvSpPr>
            <p:cNvPr id="11" name="TextBox 10">
              <a:extLst>
                <a:ext uri="{FF2B5EF4-FFF2-40B4-BE49-F238E27FC236}">
                  <a16:creationId xmlns:a16="http://schemas.microsoft.com/office/drawing/2014/main" id="{64597B06-D9CA-4E51-94DF-951A621DBB86}"/>
                </a:ext>
              </a:extLst>
            </p:cNvPr>
            <p:cNvSpPr txBox="1"/>
            <p:nvPr/>
          </p:nvSpPr>
          <p:spPr>
            <a:xfrm>
              <a:off x="3717925" y="1367653"/>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Linear actuator that </a:t>
              </a:r>
              <a:r>
                <a:rPr lang="en-US" altLang="ko-KR" b="1" dirty="0">
                  <a:solidFill>
                    <a:srgbClr val="C00000"/>
                  </a:solidFill>
                  <a:latin typeface="+mn-ea"/>
                </a:rPr>
                <a:t>contains the under-actuation mechanism</a:t>
              </a:r>
              <a:r>
                <a:rPr lang="en-US" altLang="ko-KR" dirty="0">
                  <a:latin typeface="+mn-ea"/>
                </a:rPr>
                <a: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a:t>
              </a:r>
              <a:r>
                <a:rPr lang="en-US" altLang="ko-KR" dirty="0">
                  <a:latin typeface="+mn-ea"/>
                </a:rPr>
                <a:t> the TDUM </a:t>
              </a:r>
              <a:r>
                <a:rPr lang="en-US" altLang="ko-KR" b="1" dirty="0">
                  <a:solidFill>
                    <a:srgbClr val="C00000"/>
                  </a:solidFill>
                  <a:latin typeface="+mn-ea"/>
                </a:rPr>
                <a:t>performance</a:t>
              </a:r>
              <a:r>
                <a:rPr lang="en-US" altLang="ko-KR" dirty="0">
                  <a:latin typeface="+mn-ea"/>
                </a:rPr>
                <a:t>.</a:t>
              </a:r>
            </a:p>
            <a:p>
              <a:pPr marL="285750" indent="-285750">
                <a:buFont typeface="Arial" panose="020B0604020202020204" pitchFamily="34" charset="0"/>
                <a:buChar char="•"/>
              </a:pPr>
              <a:br>
                <a:rPr lang="en-US" altLang="ko-KR" b="1" dirty="0">
                  <a:solidFill>
                    <a:srgbClr val="C00000"/>
                  </a:solidFill>
                  <a:latin typeface="+mn-ea"/>
                </a:rPr>
              </a:br>
              <a:r>
                <a:rPr lang="en-US" altLang="ko-KR" b="1" dirty="0">
                  <a:solidFill>
                    <a:srgbClr val="C00000"/>
                  </a:solidFill>
                  <a:latin typeface="+mn-ea"/>
                </a:rPr>
                <a:t>Reduces</a:t>
              </a:r>
              <a:r>
                <a:rPr lang="en-US" altLang="ko-KR" dirty="0">
                  <a:latin typeface="+mn-ea"/>
                </a:rPr>
                <a:t> the </a:t>
              </a:r>
              <a:r>
                <a:rPr lang="en-US" altLang="ko-KR" b="1" dirty="0">
                  <a:solidFill>
                    <a:srgbClr val="C00000"/>
                  </a:solidFill>
                  <a:latin typeface="+mn-ea"/>
                </a:rPr>
                <a:t>complexities</a:t>
              </a:r>
              <a:r>
                <a:rPr lang="en-US" altLang="ko-KR" dirty="0">
                  <a:latin typeface="+mn-ea"/>
                </a:rPr>
                <a:t> of the tendon routing and glove itself.</a:t>
              </a:r>
            </a:p>
          </p:txBody>
        </p:sp>
      </p:grpSp>
      <p:sp>
        <p:nvSpPr>
          <p:cNvPr id="5" name="직사각형 4"/>
          <p:cNvSpPr/>
          <p:nvPr/>
        </p:nvSpPr>
        <p:spPr>
          <a:xfrm>
            <a:off x="1273121" y="4764006"/>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170685" y="4731341"/>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4AC50830-B098-4F28-8F8E-40C3899D98BB}"/>
              </a:ext>
            </a:extLst>
          </p:cNvPr>
          <p:cNvSpPr/>
          <p:nvPr/>
        </p:nvSpPr>
        <p:spPr>
          <a:xfrm>
            <a:off x="-88900" y="851453"/>
            <a:ext cx="8526526" cy="2830309"/>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1A470704-A2EA-4A33-9518-1FC0DE9C403A}"/>
              </a:ext>
            </a:extLst>
          </p:cNvPr>
          <p:cNvGrpSpPr/>
          <p:nvPr/>
        </p:nvGrpSpPr>
        <p:grpSpPr>
          <a:xfrm>
            <a:off x="436417" y="1955476"/>
            <a:ext cx="7842739" cy="2657254"/>
            <a:chOff x="706374" y="2622876"/>
            <a:chExt cx="7842739" cy="2657254"/>
          </a:xfrm>
        </p:grpSpPr>
        <p:sp>
          <p:nvSpPr>
            <p:cNvPr id="8" name="모서리가 둥근 직사각형 9">
              <a:extLst>
                <a:ext uri="{FF2B5EF4-FFF2-40B4-BE49-F238E27FC236}">
                  <a16:creationId xmlns:a16="http://schemas.microsoft.com/office/drawing/2014/main" id="{C8A9CCDE-A9BB-48F9-80F7-57DB9F0FE766}"/>
                </a:ext>
              </a:extLst>
            </p:cNvPr>
            <p:cNvSpPr/>
            <p:nvPr/>
          </p:nvSpPr>
          <p:spPr>
            <a:xfrm>
              <a:off x="706374" y="2623251"/>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78F11B01-EB90-4A99-A5B6-BB21F67CF6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71" y="2984226"/>
              <a:ext cx="3007707" cy="2120700"/>
            </a:xfrm>
            <a:prstGeom prst="rect">
              <a:avLst/>
            </a:prstGeom>
          </p:spPr>
        </p:pic>
        <p:sp>
          <p:nvSpPr>
            <p:cNvPr id="14" name="직사각형 13">
              <a:extLst>
                <a:ext uri="{FF2B5EF4-FFF2-40B4-BE49-F238E27FC236}">
                  <a16:creationId xmlns:a16="http://schemas.microsoft.com/office/drawing/2014/main" id="{BA3F9FA5-F817-46B3-86BA-D61A428EDC3C}"/>
                </a:ext>
              </a:extLst>
            </p:cNvPr>
            <p:cNvSpPr/>
            <p:nvPr/>
          </p:nvSpPr>
          <p:spPr>
            <a:xfrm>
              <a:off x="818871" y="2622876"/>
              <a:ext cx="5767156" cy="369332"/>
            </a:xfrm>
            <a:prstGeom prst="rect">
              <a:avLst/>
            </a:prstGeom>
            <a:noFill/>
          </p:spPr>
          <p:txBody>
            <a:bodyPr wrap="none">
              <a:spAutoFit/>
            </a:bodyPr>
            <a:lstStyle/>
            <a:p>
              <a:r>
                <a:rPr lang="en-US" altLang="ko-KR" b="1" dirty="0">
                  <a:latin typeface="+mn-ea"/>
                </a:rPr>
                <a:t>Trade-off issue related to the number of actuators</a:t>
              </a:r>
              <a:endParaRPr lang="ko-KR" altLang="en-US" b="1" dirty="0"/>
            </a:p>
          </p:txBody>
        </p:sp>
        <p:sp>
          <p:nvSpPr>
            <p:cNvPr id="15" name="TextBox 14">
              <a:extLst>
                <a:ext uri="{FF2B5EF4-FFF2-40B4-BE49-F238E27FC236}">
                  <a16:creationId xmlns:a16="http://schemas.microsoft.com/office/drawing/2014/main" id="{3DD35F91-6870-4002-9325-1929E61481BB}"/>
                </a:ext>
              </a:extLst>
            </p:cNvPr>
            <p:cNvSpPr txBox="1"/>
            <p:nvPr/>
          </p:nvSpPr>
          <p:spPr>
            <a:xfrm>
              <a:off x="4015179" y="2971806"/>
              <a:ext cx="4194175" cy="2308324"/>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The </a:t>
              </a:r>
              <a:r>
                <a:rPr lang="en-US" altLang="ko-KR" b="1" dirty="0">
                  <a:solidFill>
                    <a:srgbClr val="C00000"/>
                  </a:solidFill>
                  <a:latin typeface="+mn-ea"/>
                </a:rPr>
                <a:t>robot application </a:t>
              </a:r>
              <a:r>
                <a:rPr lang="en-US" altLang="ko-KR" dirty="0">
                  <a:latin typeface="+mn-ea"/>
                </a:rPr>
                <a:t>was decided by considering </a:t>
              </a:r>
              <a:r>
                <a:rPr lang="en-US" altLang="ko-KR" b="1" dirty="0">
                  <a:solidFill>
                    <a:srgbClr val="C00000"/>
                  </a:solidFill>
                  <a:latin typeface="+mn-ea"/>
                </a:rPr>
                <a:t>human hand biomechanics</a:t>
              </a:r>
              <a:r>
                <a:rPr lang="en-US" altLang="ko-KR" dirty="0">
                  <a:latin typeface="+mn-ea"/>
                </a:rPr>
                <a:t>.</a:t>
              </a: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Minimum number of actuators </a:t>
              </a:r>
              <a:r>
                <a:rPr lang="en-US" altLang="ko-KR" dirty="0">
                  <a:latin typeface="+mn-ea"/>
                </a:rPr>
                <a:t>for the </a:t>
              </a:r>
              <a:r>
                <a:rPr lang="en-US" altLang="ko-KR" b="1" dirty="0">
                  <a:solidFill>
                    <a:srgbClr val="C00000"/>
                  </a:solidFill>
                  <a:latin typeface="+mn-ea"/>
                </a:rPr>
                <a:t>given application</a:t>
              </a:r>
              <a:r>
                <a:rPr lang="en-US" altLang="ko-KR" dirty="0">
                  <a:latin typeface="+mn-ea"/>
                </a:rPr>
                <a:t> was found by </a:t>
              </a:r>
              <a:r>
                <a:rPr lang="en-US" altLang="ko-KR" b="1" dirty="0">
                  <a:solidFill>
                    <a:srgbClr val="C00000"/>
                  </a:solidFill>
                  <a:latin typeface="+mn-ea"/>
                </a:rPr>
                <a:t>simulation</a:t>
              </a:r>
              <a:r>
                <a:rPr lang="en-US" altLang="ko-KR" dirty="0">
                  <a:latin typeface="+mn-ea"/>
                </a:rPr>
                <a:t>.</a:t>
              </a:r>
              <a:br>
                <a:rPr lang="en-US" altLang="ko-KR" dirty="0">
                  <a:latin typeface="+mn-ea"/>
                </a:rPr>
              </a:br>
              <a:endParaRPr lang="en-US" altLang="ko-KR" dirty="0">
                <a:latin typeface="+mn-ea"/>
              </a:endParaRPr>
            </a:p>
          </p:txBody>
        </p:sp>
      </p:grpSp>
    </p:spTree>
    <p:extLst>
      <p:ext uri="{BB962C8B-B14F-4D97-AF65-F5344CB8AC3E}">
        <p14:creationId xmlns:p14="http://schemas.microsoft.com/office/powerpoint/2010/main" val="217921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Research overview – Approach for the trade-off issue</a:t>
            </a:r>
            <a:endParaRPr lang="ko-KR" altLang="en-US"/>
          </a:p>
        </p:txBody>
      </p:sp>
      <p:grpSp>
        <p:nvGrpSpPr>
          <p:cNvPr id="33" name="그룹 32">
            <a:extLst>
              <a:ext uri="{FF2B5EF4-FFF2-40B4-BE49-F238E27FC236}">
                <a16:creationId xmlns:a16="http://schemas.microsoft.com/office/drawing/2014/main" id="{AC7D902E-C3C1-4082-87E9-59C96A1FA191}"/>
              </a:ext>
            </a:extLst>
          </p:cNvPr>
          <p:cNvGrpSpPr/>
          <p:nvPr/>
        </p:nvGrpSpPr>
        <p:grpSpPr>
          <a:xfrm>
            <a:off x="29395" y="892706"/>
            <a:ext cx="7842739" cy="2528801"/>
            <a:chOff x="254118" y="917303"/>
            <a:chExt cx="7842739" cy="2528801"/>
          </a:xfrm>
        </p:grpSpPr>
        <p:sp>
          <p:nvSpPr>
            <p:cNvPr id="10" name="모서리가 둥근 직사각형 9"/>
            <p:cNvSpPr/>
            <p:nvPr/>
          </p:nvSpPr>
          <p:spPr>
            <a:xfrm>
              <a:off x="254118" y="917303"/>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71593" y="968103"/>
              <a:ext cx="6142579" cy="369332"/>
            </a:xfrm>
            <a:prstGeom prst="rect">
              <a:avLst/>
            </a:prstGeom>
            <a:noFill/>
          </p:spPr>
          <p:txBody>
            <a:bodyPr wrap="none">
              <a:spAutoFit/>
            </a:bodyPr>
            <a:lstStyle/>
            <a:p>
              <a:r>
                <a:rPr lang="en-US" altLang="ko-KR" b="1">
                  <a:latin typeface="+mn-ea"/>
                </a:rPr>
                <a:t>Trade-off issue related to under-actuation mechanism</a:t>
              </a:r>
              <a:endParaRPr lang="ko-KR" altLang="en-US" b="1"/>
            </a:p>
          </p:txBody>
        </p:sp>
        <p:pic>
          <p:nvPicPr>
            <p:cNvPr id="3" name="그림 2">
              <a:extLst>
                <a:ext uri="{FF2B5EF4-FFF2-40B4-BE49-F238E27FC236}">
                  <a16:creationId xmlns:a16="http://schemas.microsoft.com/office/drawing/2014/main" id="{C4BBC875-7457-4DE0-91B1-243A89470B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2" b="12239"/>
            <a:stretch/>
          </p:blipFill>
          <p:spPr>
            <a:xfrm>
              <a:off x="371593" y="1367653"/>
              <a:ext cx="3228857" cy="1900053"/>
            </a:xfrm>
            <a:prstGeom prst="rect">
              <a:avLst/>
            </a:prstGeom>
          </p:spPr>
        </p:pic>
        <p:sp>
          <p:nvSpPr>
            <p:cNvPr id="11" name="TextBox 10">
              <a:extLst>
                <a:ext uri="{FF2B5EF4-FFF2-40B4-BE49-F238E27FC236}">
                  <a16:creationId xmlns:a16="http://schemas.microsoft.com/office/drawing/2014/main" id="{64597B06-D9CA-4E51-94DF-951A621DBB86}"/>
                </a:ext>
              </a:extLst>
            </p:cNvPr>
            <p:cNvSpPr txBox="1"/>
            <p:nvPr/>
          </p:nvSpPr>
          <p:spPr>
            <a:xfrm>
              <a:off x="3717925" y="1367653"/>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Linear actuator that </a:t>
              </a:r>
              <a:r>
                <a:rPr lang="en-US" altLang="ko-KR" b="1" dirty="0">
                  <a:solidFill>
                    <a:srgbClr val="C00000"/>
                  </a:solidFill>
                  <a:latin typeface="+mn-ea"/>
                </a:rPr>
                <a:t>contains the under-actuation mechanism</a:t>
              </a:r>
              <a:r>
                <a:rPr lang="en-US" altLang="ko-KR" dirty="0">
                  <a:latin typeface="+mn-ea"/>
                </a:rPr>
                <a: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a:t>
              </a:r>
              <a:r>
                <a:rPr lang="en-US" altLang="ko-KR" dirty="0">
                  <a:latin typeface="+mn-ea"/>
                </a:rPr>
                <a:t> the TDUM </a:t>
              </a:r>
              <a:r>
                <a:rPr lang="en-US" altLang="ko-KR" b="1" dirty="0">
                  <a:solidFill>
                    <a:srgbClr val="C00000"/>
                  </a:solidFill>
                  <a:latin typeface="+mn-ea"/>
                </a:rPr>
                <a:t>performance</a:t>
              </a:r>
              <a:r>
                <a:rPr lang="en-US" altLang="ko-KR" dirty="0">
                  <a:latin typeface="+mn-ea"/>
                </a:rPr>
                <a:t>.</a:t>
              </a:r>
            </a:p>
            <a:p>
              <a:pPr marL="285750" indent="-285750">
                <a:buFont typeface="Arial" panose="020B0604020202020204" pitchFamily="34" charset="0"/>
                <a:buChar char="•"/>
              </a:pPr>
              <a:br>
                <a:rPr lang="en-US" altLang="ko-KR" b="1" dirty="0">
                  <a:solidFill>
                    <a:srgbClr val="C00000"/>
                  </a:solidFill>
                  <a:latin typeface="+mn-ea"/>
                </a:rPr>
              </a:br>
              <a:r>
                <a:rPr lang="en-US" altLang="ko-KR" b="1" dirty="0">
                  <a:solidFill>
                    <a:srgbClr val="C00000"/>
                  </a:solidFill>
                  <a:latin typeface="+mn-ea"/>
                </a:rPr>
                <a:t>Reduces</a:t>
              </a:r>
              <a:r>
                <a:rPr lang="en-US" altLang="ko-KR" dirty="0">
                  <a:latin typeface="+mn-ea"/>
                </a:rPr>
                <a:t> the </a:t>
              </a:r>
              <a:r>
                <a:rPr lang="en-US" altLang="ko-KR" b="1" dirty="0">
                  <a:solidFill>
                    <a:srgbClr val="C00000"/>
                  </a:solidFill>
                  <a:latin typeface="+mn-ea"/>
                </a:rPr>
                <a:t>complexities</a:t>
              </a:r>
              <a:r>
                <a:rPr lang="en-US" altLang="ko-KR" dirty="0">
                  <a:latin typeface="+mn-ea"/>
                </a:rPr>
                <a:t> of the tendon routing and glove itself.</a:t>
              </a:r>
            </a:p>
          </p:txBody>
        </p:sp>
      </p:grpSp>
      <p:grpSp>
        <p:nvGrpSpPr>
          <p:cNvPr id="7" name="그룹 6">
            <a:extLst>
              <a:ext uri="{FF2B5EF4-FFF2-40B4-BE49-F238E27FC236}">
                <a16:creationId xmlns:a16="http://schemas.microsoft.com/office/drawing/2014/main" id="{1A470704-A2EA-4A33-9518-1FC0DE9C403A}"/>
              </a:ext>
            </a:extLst>
          </p:cNvPr>
          <p:cNvGrpSpPr/>
          <p:nvPr/>
        </p:nvGrpSpPr>
        <p:grpSpPr>
          <a:xfrm>
            <a:off x="436417" y="1955476"/>
            <a:ext cx="7842739" cy="2657254"/>
            <a:chOff x="706374" y="2622876"/>
            <a:chExt cx="7842739" cy="2657254"/>
          </a:xfrm>
        </p:grpSpPr>
        <p:sp>
          <p:nvSpPr>
            <p:cNvPr id="8" name="모서리가 둥근 직사각형 9">
              <a:extLst>
                <a:ext uri="{FF2B5EF4-FFF2-40B4-BE49-F238E27FC236}">
                  <a16:creationId xmlns:a16="http://schemas.microsoft.com/office/drawing/2014/main" id="{C8A9CCDE-A9BB-48F9-80F7-57DB9F0FE766}"/>
                </a:ext>
              </a:extLst>
            </p:cNvPr>
            <p:cNvSpPr/>
            <p:nvPr/>
          </p:nvSpPr>
          <p:spPr>
            <a:xfrm>
              <a:off x="706374" y="2623251"/>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78F11B01-EB90-4A99-A5B6-BB21F67CF6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71" y="2984226"/>
              <a:ext cx="3007707" cy="2120700"/>
            </a:xfrm>
            <a:prstGeom prst="rect">
              <a:avLst/>
            </a:prstGeom>
          </p:spPr>
        </p:pic>
        <p:sp>
          <p:nvSpPr>
            <p:cNvPr id="14" name="직사각형 13">
              <a:extLst>
                <a:ext uri="{FF2B5EF4-FFF2-40B4-BE49-F238E27FC236}">
                  <a16:creationId xmlns:a16="http://schemas.microsoft.com/office/drawing/2014/main" id="{BA3F9FA5-F817-46B3-86BA-D61A428EDC3C}"/>
                </a:ext>
              </a:extLst>
            </p:cNvPr>
            <p:cNvSpPr/>
            <p:nvPr/>
          </p:nvSpPr>
          <p:spPr>
            <a:xfrm>
              <a:off x="818871" y="2622876"/>
              <a:ext cx="5767156" cy="369332"/>
            </a:xfrm>
            <a:prstGeom prst="rect">
              <a:avLst/>
            </a:prstGeom>
            <a:noFill/>
          </p:spPr>
          <p:txBody>
            <a:bodyPr wrap="none">
              <a:spAutoFit/>
            </a:bodyPr>
            <a:lstStyle/>
            <a:p>
              <a:r>
                <a:rPr lang="en-US" altLang="ko-KR" b="1" dirty="0">
                  <a:latin typeface="+mn-ea"/>
                </a:rPr>
                <a:t>Trade-off issue related to the number of actuators</a:t>
              </a:r>
              <a:endParaRPr lang="ko-KR" altLang="en-US" b="1" dirty="0"/>
            </a:p>
          </p:txBody>
        </p:sp>
        <p:sp>
          <p:nvSpPr>
            <p:cNvPr id="15" name="TextBox 14">
              <a:extLst>
                <a:ext uri="{FF2B5EF4-FFF2-40B4-BE49-F238E27FC236}">
                  <a16:creationId xmlns:a16="http://schemas.microsoft.com/office/drawing/2014/main" id="{3DD35F91-6870-4002-9325-1929E61481BB}"/>
                </a:ext>
              </a:extLst>
            </p:cNvPr>
            <p:cNvSpPr txBox="1"/>
            <p:nvPr/>
          </p:nvSpPr>
          <p:spPr>
            <a:xfrm>
              <a:off x="4015179" y="2971806"/>
              <a:ext cx="4194175" cy="2308324"/>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The </a:t>
              </a:r>
              <a:r>
                <a:rPr lang="en-US" altLang="ko-KR" b="1" dirty="0">
                  <a:solidFill>
                    <a:srgbClr val="C00000"/>
                  </a:solidFill>
                  <a:latin typeface="+mn-ea"/>
                </a:rPr>
                <a:t>robot application </a:t>
              </a:r>
              <a:r>
                <a:rPr lang="en-US" altLang="ko-KR" dirty="0">
                  <a:latin typeface="+mn-ea"/>
                </a:rPr>
                <a:t>was decided by considering </a:t>
              </a:r>
              <a:r>
                <a:rPr lang="en-US" altLang="ko-KR" b="1" dirty="0">
                  <a:solidFill>
                    <a:srgbClr val="C00000"/>
                  </a:solidFill>
                  <a:latin typeface="+mn-ea"/>
                </a:rPr>
                <a:t>human hand biomechanics</a:t>
              </a:r>
              <a:r>
                <a:rPr lang="en-US" altLang="ko-KR" dirty="0">
                  <a:latin typeface="+mn-ea"/>
                </a:rPr>
                <a:t>.</a:t>
              </a: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Minimum number of actuators </a:t>
              </a:r>
              <a:r>
                <a:rPr lang="en-US" altLang="ko-KR" dirty="0">
                  <a:latin typeface="+mn-ea"/>
                </a:rPr>
                <a:t>for the </a:t>
              </a:r>
              <a:r>
                <a:rPr lang="en-US" altLang="ko-KR" b="1" dirty="0">
                  <a:solidFill>
                    <a:srgbClr val="C00000"/>
                  </a:solidFill>
                  <a:latin typeface="+mn-ea"/>
                </a:rPr>
                <a:t>given application</a:t>
              </a:r>
              <a:r>
                <a:rPr lang="en-US" altLang="ko-KR" dirty="0">
                  <a:latin typeface="+mn-ea"/>
                </a:rPr>
                <a:t> was found by </a:t>
              </a:r>
              <a:r>
                <a:rPr lang="en-US" altLang="ko-KR" b="1" dirty="0">
                  <a:solidFill>
                    <a:srgbClr val="C00000"/>
                  </a:solidFill>
                  <a:latin typeface="+mn-ea"/>
                </a:rPr>
                <a:t>simulation</a:t>
              </a:r>
              <a:r>
                <a:rPr lang="en-US" altLang="ko-KR" dirty="0">
                  <a:latin typeface="+mn-ea"/>
                </a:rPr>
                <a:t>.</a:t>
              </a:r>
              <a:br>
                <a:rPr lang="en-US" altLang="ko-KR" dirty="0">
                  <a:latin typeface="+mn-ea"/>
                </a:rPr>
              </a:br>
              <a:endParaRPr lang="en-US" altLang="ko-KR" dirty="0">
                <a:latin typeface="+mn-ea"/>
              </a:endParaRPr>
            </a:p>
          </p:txBody>
        </p:sp>
      </p:grpSp>
      <p:sp>
        <p:nvSpPr>
          <p:cNvPr id="5" name="직사각형 4"/>
          <p:cNvSpPr/>
          <p:nvPr/>
        </p:nvSpPr>
        <p:spPr>
          <a:xfrm>
            <a:off x="1273121" y="4764006"/>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170685" y="4731341"/>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43790A10-73FC-4F4B-8809-418703308B3D}"/>
              </a:ext>
            </a:extLst>
          </p:cNvPr>
          <p:cNvSpPr/>
          <p:nvPr/>
        </p:nvSpPr>
        <p:spPr>
          <a:xfrm>
            <a:off x="0" y="851453"/>
            <a:ext cx="8437626" cy="3819707"/>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37D9A268-55F6-4E4C-B5C2-9B06F50486A5}"/>
              </a:ext>
            </a:extLst>
          </p:cNvPr>
          <p:cNvGrpSpPr/>
          <p:nvPr/>
        </p:nvGrpSpPr>
        <p:grpSpPr>
          <a:xfrm>
            <a:off x="843439" y="3146699"/>
            <a:ext cx="7842739" cy="2537696"/>
            <a:chOff x="1158630" y="4329199"/>
            <a:chExt cx="7842739" cy="2537696"/>
          </a:xfrm>
        </p:grpSpPr>
        <p:sp>
          <p:nvSpPr>
            <p:cNvPr id="12" name="모서리가 둥근 직사각형 9">
              <a:extLst>
                <a:ext uri="{FF2B5EF4-FFF2-40B4-BE49-F238E27FC236}">
                  <a16:creationId xmlns:a16="http://schemas.microsoft.com/office/drawing/2014/main" id="{967ABB3E-4F6E-45E8-A9D9-E9704E7D62F8}"/>
                </a:ext>
              </a:extLst>
            </p:cNvPr>
            <p:cNvSpPr/>
            <p:nvPr/>
          </p:nvSpPr>
          <p:spPr>
            <a:xfrm>
              <a:off x="1158630" y="4329199"/>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11A93EE-E2A3-4858-9D4A-F9DEA31CB11D}"/>
                </a:ext>
              </a:extLst>
            </p:cNvPr>
            <p:cNvSpPr/>
            <p:nvPr/>
          </p:nvSpPr>
          <p:spPr>
            <a:xfrm>
              <a:off x="1343387" y="4385220"/>
              <a:ext cx="5847435" cy="369332"/>
            </a:xfrm>
            <a:prstGeom prst="rect">
              <a:avLst/>
            </a:prstGeom>
            <a:noFill/>
          </p:spPr>
          <p:txBody>
            <a:bodyPr wrap="none">
              <a:spAutoFit/>
            </a:bodyPr>
            <a:lstStyle/>
            <a:p>
              <a:r>
                <a:rPr lang="en-US" altLang="ko-KR" b="1">
                  <a:latin typeface="+mn-ea"/>
                </a:rPr>
                <a:t>Trade-off issue related to the stiffness of the robot</a:t>
              </a:r>
              <a:endParaRPr lang="ko-KR" altLang="en-US" b="1"/>
            </a:p>
          </p:txBody>
        </p:sp>
        <p:sp>
          <p:nvSpPr>
            <p:cNvPr id="19" name="TextBox 18">
              <a:extLst>
                <a:ext uri="{FF2B5EF4-FFF2-40B4-BE49-F238E27FC236}">
                  <a16:creationId xmlns:a16="http://schemas.microsoft.com/office/drawing/2014/main" id="{6AFEDFF9-15FD-473D-A2B5-8CBCD377C601}"/>
                </a:ext>
              </a:extLst>
            </p:cNvPr>
            <p:cNvSpPr txBox="1"/>
            <p:nvPr/>
          </p:nvSpPr>
          <p:spPr>
            <a:xfrm>
              <a:off x="4689719" y="4835570"/>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Hybrid design using metal and garment.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 </a:t>
              </a:r>
              <a:r>
                <a:rPr lang="en-US" altLang="ko-KR" dirty="0">
                  <a:latin typeface="+mn-ea"/>
                </a:rPr>
                <a:t>the </a:t>
              </a:r>
              <a:r>
                <a:rPr lang="en-US" altLang="ko-KR" b="1" dirty="0">
                  <a:solidFill>
                    <a:srgbClr val="C00000"/>
                  </a:solidFill>
                  <a:latin typeface="+mn-ea"/>
                </a:rPr>
                <a:t>force transmission accuracy</a:t>
              </a:r>
              <a:endParaRPr lang="en-US" altLang="ko-KR" dirty="0">
                <a:latin typeface="+mn-ea"/>
              </a:endParaRP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Easy fabrication</a:t>
              </a:r>
            </a:p>
          </p:txBody>
        </p:sp>
        <p:pic>
          <p:nvPicPr>
            <p:cNvPr id="20" name="그림 19">
              <a:extLst>
                <a:ext uri="{FF2B5EF4-FFF2-40B4-BE49-F238E27FC236}">
                  <a16:creationId xmlns:a16="http://schemas.microsoft.com/office/drawing/2014/main" id="{B1458908-2D0A-4D10-B6A2-921032FF9719}"/>
                </a:ext>
              </a:extLst>
            </p:cNvPr>
            <p:cNvPicPr>
              <a:picLocks noChangeAspect="1"/>
            </p:cNvPicPr>
            <p:nvPr/>
          </p:nvPicPr>
          <p:blipFill>
            <a:blip r:embed="rId4"/>
            <a:stretch>
              <a:fillRect/>
            </a:stretch>
          </p:blipFill>
          <p:spPr>
            <a:xfrm>
              <a:off x="1270136" y="4833876"/>
              <a:ext cx="3302108" cy="1931278"/>
            </a:xfrm>
            <a:prstGeom prst="rect">
              <a:avLst/>
            </a:prstGeom>
          </p:spPr>
        </p:pic>
      </p:grpSp>
    </p:spTree>
    <p:extLst>
      <p:ext uri="{BB962C8B-B14F-4D97-AF65-F5344CB8AC3E}">
        <p14:creationId xmlns:p14="http://schemas.microsoft.com/office/powerpoint/2010/main" val="367283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Research overview – Approach for the trade-off issue</a:t>
            </a:r>
            <a:endParaRPr lang="ko-KR" altLang="en-US"/>
          </a:p>
        </p:txBody>
      </p:sp>
      <p:grpSp>
        <p:nvGrpSpPr>
          <p:cNvPr id="33" name="그룹 32">
            <a:extLst>
              <a:ext uri="{FF2B5EF4-FFF2-40B4-BE49-F238E27FC236}">
                <a16:creationId xmlns:a16="http://schemas.microsoft.com/office/drawing/2014/main" id="{AC7D902E-C3C1-4082-87E9-59C96A1FA191}"/>
              </a:ext>
            </a:extLst>
          </p:cNvPr>
          <p:cNvGrpSpPr/>
          <p:nvPr/>
        </p:nvGrpSpPr>
        <p:grpSpPr>
          <a:xfrm>
            <a:off x="29395" y="892706"/>
            <a:ext cx="7842739" cy="2528801"/>
            <a:chOff x="254118" y="917303"/>
            <a:chExt cx="7842739" cy="2528801"/>
          </a:xfrm>
        </p:grpSpPr>
        <p:sp>
          <p:nvSpPr>
            <p:cNvPr id="10" name="모서리가 둥근 직사각형 9"/>
            <p:cNvSpPr/>
            <p:nvPr/>
          </p:nvSpPr>
          <p:spPr>
            <a:xfrm>
              <a:off x="254118" y="917303"/>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371593" y="968103"/>
              <a:ext cx="6142579" cy="369332"/>
            </a:xfrm>
            <a:prstGeom prst="rect">
              <a:avLst/>
            </a:prstGeom>
            <a:noFill/>
          </p:spPr>
          <p:txBody>
            <a:bodyPr wrap="none">
              <a:spAutoFit/>
            </a:bodyPr>
            <a:lstStyle/>
            <a:p>
              <a:r>
                <a:rPr lang="en-US" altLang="ko-KR" b="1">
                  <a:latin typeface="+mn-ea"/>
                </a:rPr>
                <a:t>Trade-off issue related to under-actuation mechanism</a:t>
              </a:r>
              <a:endParaRPr lang="ko-KR" altLang="en-US" b="1"/>
            </a:p>
          </p:txBody>
        </p:sp>
        <p:pic>
          <p:nvPicPr>
            <p:cNvPr id="3" name="그림 2">
              <a:extLst>
                <a:ext uri="{FF2B5EF4-FFF2-40B4-BE49-F238E27FC236}">
                  <a16:creationId xmlns:a16="http://schemas.microsoft.com/office/drawing/2014/main" id="{C4BBC875-7457-4DE0-91B1-243A89470B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12" b="12239"/>
            <a:stretch/>
          </p:blipFill>
          <p:spPr>
            <a:xfrm>
              <a:off x="371593" y="1367653"/>
              <a:ext cx="3228857" cy="1900053"/>
            </a:xfrm>
            <a:prstGeom prst="rect">
              <a:avLst/>
            </a:prstGeom>
          </p:spPr>
        </p:pic>
        <p:sp>
          <p:nvSpPr>
            <p:cNvPr id="11" name="TextBox 10">
              <a:extLst>
                <a:ext uri="{FF2B5EF4-FFF2-40B4-BE49-F238E27FC236}">
                  <a16:creationId xmlns:a16="http://schemas.microsoft.com/office/drawing/2014/main" id="{64597B06-D9CA-4E51-94DF-951A621DBB86}"/>
                </a:ext>
              </a:extLst>
            </p:cNvPr>
            <p:cNvSpPr txBox="1"/>
            <p:nvPr/>
          </p:nvSpPr>
          <p:spPr>
            <a:xfrm>
              <a:off x="3717925" y="1367653"/>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Linear actuator that </a:t>
              </a:r>
              <a:r>
                <a:rPr lang="en-US" altLang="ko-KR" b="1" dirty="0">
                  <a:solidFill>
                    <a:srgbClr val="C00000"/>
                  </a:solidFill>
                  <a:latin typeface="+mn-ea"/>
                </a:rPr>
                <a:t>contains the under-actuation mechanism</a:t>
              </a:r>
              <a:r>
                <a:rPr lang="en-US" altLang="ko-KR" dirty="0">
                  <a:latin typeface="+mn-ea"/>
                </a:rPr>
                <a: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a:t>
              </a:r>
              <a:r>
                <a:rPr lang="en-US" altLang="ko-KR" dirty="0">
                  <a:latin typeface="+mn-ea"/>
                </a:rPr>
                <a:t> the TDUM </a:t>
              </a:r>
              <a:r>
                <a:rPr lang="en-US" altLang="ko-KR" b="1" dirty="0">
                  <a:solidFill>
                    <a:srgbClr val="C00000"/>
                  </a:solidFill>
                  <a:latin typeface="+mn-ea"/>
                </a:rPr>
                <a:t>performance</a:t>
              </a:r>
              <a:r>
                <a:rPr lang="en-US" altLang="ko-KR" dirty="0">
                  <a:latin typeface="+mn-ea"/>
                </a:rPr>
                <a:t>.</a:t>
              </a:r>
            </a:p>
            <a:p>
              <a:pPr marL="285750" indent="-285750">
                <a:buFont typeface="Arial" panose="020B0604020202020204" pitchFamily="34" charset="0"/>
                <a:buChar char="•"/>
              </a:pPr>
              <a:br>
                <a:rPr lang="en-US" altLang="ko-KR" b="1" dirty="0">
                  <a:solidFill>
                    <a:srgbClr val="C00000"/>
                  </a:solidFill>
                  <a:latin typeface="+mn-ea"/>
                </a:rPr>
              </a:br>
              <a:r>
                <a:rPr lang="en-US" altLang="ko-KR" b="1" dirty="0">
                  <a:solidFill>
                    <a:srgbClr val="C00000"/>
                  </a:solidFill>
                  <a:latin typeface="+mn-ea"/>
                </a:rPr>
                <a:t>Reduces</a:t>
              </a:r>
              <a:r>
                <a:rPr lang="en-US" altLang="ko-KR" dirty="0">
                  <a:latin typeface="+mn-ea"/>
                </a:rPr>
                <a:t> the </a:t>
              </a:r>
              <a:r>
                <a:rPr lang="en-US" altLang="ko-KR" b="1" dirty="0">
                  <a:solidFill>
                    <a:srgbClr val="C00000"/>
                  </a:solidFill>
                  <a:latin typeface="+mn-ea"/>
                </a:rPr>
                <a:t>complexities</a:t>
              </a:r>
              <a:r>
                <a:rPr lang="en-US" altLang="ko-KR" dirty="0">
                  <a:latin typeface="+mn-ea"/>
                </a:rPr>
                <a:t> of the tendon routing and glove itself.</a:t>
              </a:r>
            </a:p>
          </p:txBody>
        </p:sp>
      </p:grpSp>
      <p:grpSp>
        <p:nvGrpSpPr>
          <p:cNvPr id="7" name="그룹 6">
            <a:extLst>
              <a:ext uri="{FF2B5EF4-FFF2-40B4-BE49-F238E27FC236}">
                <a16:creationId xmlns:a16="http://schemas.microsoft.com/office/drawing/2014/main" id="{1A470704-A2EA-4A33-9518-1FC0DE9C403A}"/>
              </a:ext>
            </a:extLst>
          </p:cNvPr>
          <p:cNvGrpSpPr/>
          <p:nvPr/>
        </p:nvGrpSpPr>
        <p:grpSpPr>
          <a:xfrm>
            <a:off x="436417" y="1955476"/>
            <a:ext cx="7842739" cy="2657254"/>
            <a:chOff x="706374" y="2622876"/>
            <a:chExt cx="7842739" cy="2657254"/>
          </a:xfrm>
        </p:grpSpPr>
        <p:sp>
          <p:nvSpPr>
            <p:cNvPr id="8" name="모서리가 둥근 직사각형 9">
              <a:extLst>
                <a:ext uri="{FF2B5EF4-FFF2-40B4-BE49-F238E27FC236}">
                  <a16:creationId xmlns:a16="http://schemas.microsoft.com/office/drawing/2014/main" id="{C8A9CCDE-A9BB-48F9-80F7-57DB9F0FE766}"/>
                </a:ext>
              </a:extLst>
            </p:cNvPr>
            <p:cNvSpPr/>
            <p:nvPr/>
          </p:nvSpPr>
          <p:spPr>
            <a:xfrm>
              <a:off x="706374" y="2623251"/>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그림 12">
              <a:extLst>
                <a:ext uri="{FF2B5EF4-FFF2-40B4-BE49-F238E27FC236}">
                  <a16:creationId xmlns:a16="http://schemas.microsoft.com/office/drawing/2014/main" id="{78F11B01-EB90-4A99-A5B6-BB21F67CF6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71" y="2984226"/>
              <a:ext cx="3007707" cy="2120700"/>
            </a:xfrm>
            <a:prstGeom prst="rect">
              <a:avLst/>
            </a:prstGeom>
          </p:spPr>
        </p:pic>
        <p:sp>
          <p:nvSpPr>
            <p:cNvPr id="14" name="직사각형 13">
              <a:extLst>
                <a:ext uri="{FF2B5EF4-FFF2-40B4-BE49-F238E27FC236}">
                  <a16:creationId xmlns:a16="http://schemas.microsoft.com/office/drawing/2014/main" id="{BA3F9FA5-F817-46B3-86BA-D61A428EDC3C}"/>
                </a:ext>
              </a:extLst>
            </p:cNvPr>
            <p:cNvSpPr/>
            <p:nvPr/>
          </p:nvSpPr>
          <p:spPr>
            <a:xfrm>
              <a:off x="818871" y="2622876"/>
              <a:ext cx="5767156" cy="369332"/>
            </a:xfrm>
            <a:prstGeom prst="rect">
              <a:avLst/>
            </a:prstGeom>
            <a:noFill/>
          </p:spPr>
          <p:txBody>
            <a:bodyPr wrap="none">
              <a:spAutoFit/>
            </a:bodyPr>
            <a:lstStyle/>
            <a:p>
              <a:r>
                <a:rPr lang="en-US" altLang="ko-KR" b="1" dirty="0">
                  <a:latin typeface="+mn-ea"/>
                </a:rPr>
                <a:t>Trade-off issue related to the number of actuators</a:t>
              </a:r>
              <a:endParaRPr lang="ko-KR" altLang="en-US" b="1" dirty="0"/>
            </a:p>
          </p:txBody>
        </p:sp>
        <p:sp>
          <p:nvSpPr>
            <p:cNvPr id="15" name="TextBox 14">
              <a:extLst>
                <a:ext uri="{FF2B5EF4-FFF2-40B4-BE49-F238E27FC236}">
                  <a16:creationId xmlns:a16="http://schemas.microsoft.com/office/drawing/2014/main" id="{3DD35F91-6870-4002-9325-1929E61481BB}"/>
                </a:ext>
              </a:extLst>
            </p:cNvPr>
            <p:cNvSpPr txBox="1"/>
            <p:nvPr/>
          </p:nvSpPr>
          <p:spPr>
            <a:xfrm>
              <a:off x="4015179" y="2971806"/>
              <a:ext cx="4194175" cy="2308324"/>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The </a:t>
              </a:r>
              <a:r>
                <a:rPr lang="en-US" altLang="ko-KR" b="1" dirty="0">
                  <a:solidFill>
                    <a:srgbClr val="C00000"/>
                  </a:solidFill>
                  <a:latin typeface="+mn-ea"/>
                </a:rPr>
                <a:t>robot application </a:t>
              </a:r>
              <a:r>
                <a:rPr lang="en-US" altLang="ko-KR" dirty="0">
                  <a:latin typeface="+mn-ea"/>
                </a:rPr>
                <a:t>was decided by considering </a:t>
              </a:r>
              <a:r>
                <a:rPr lang="en-US" altLang="ko-KR" b="1" dirty="0">
                  <a:solidFill>
                    <a:srgbClr val="C00000"/>
                  </a:solidFill>
                  <a:latin typeface="+mn-ea"/>
                </a:rPr>
                <a:t>human hand biomechanics</a:t>
              </a:r>
              <a:r>
                <a:rPr lang="en-US" altLang="ko-KR" dirty="0">
                  <a:latin typeface="+mn-ea"/>
                </a:rPr>
                <a:t>.</a:t>
              </a: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Minimum number of actuators </a:t>
              </a:r>
              <a:r>
                <a:rPr lang="en-US" altLang="ko-KR" dirty="0">
                  <a:latin typeface="+mn-ea"/>
                </a:rPr>
                <a:t>for the </a:t>
              </a:r>
              <a:r>
                <a:rPr lang="en-US" altLang="ko-KR" b="1" dirty="0">
                  <a:solidFill>
                    <a:srgbClr val="C00000"/>
                  </a:solidFill>
                  <a:latin typeface="+mn-ea"/>
                </a:rPr>
                <a:t>given application</a:t>
              </a:r>
              <a:r>
                <a:rPr lang="en-US" altLang="ko-KR" dirty="0">
                  <a:latin typeface="+mn-ea"/>
                </a:rPr>
                <a:t> was found by </a:t>
              </a:r>
              <a:r>
                <a:rPr lang="en-US" altLang="ko-KR" b="1" dirty="0">
                  <a:solidFill>
                    <a:srgbClr val="C00000"/>
                  </a:solidFill>
                  <a:latin typeface="+mn-ea"/>
                </a:rPr>
                <a:t>simulation</a:t>
              </a:r>
              <a:r>
                <a:rPr lang="en-US" altLang="ko-KR" dirty="0">
                  <a:latin typeface="+mn-ea"/>
                </a:rPr>
                <a:t>.</a:t>
              </a:r>
              <a:br>
                <a:rPr lang="en-US" altLang="ko-KR" dirty="0">
                  <a:latin typeface="+mn-ea"/>
                </a:rPr>
              </a:br>
              <a:endParaRPr lang="en-US" altLang="ko-KR" dirty="0">
                <a:latin typeface="+mn-ea"/>
              </a:endParaRPr>
            </a:p>
          </p:txBody>
        </p:sp>
      </p:grpSp>
      <p:grpSp>
        <p:nvGrpSpPr>
          <p:cNvPr id="6" name="그룹 5">
            <a:extLst>
              <a:ext uri="{FF2B5EF4-FFF2-40B4-BE49-F238E27FC236}">
                <a16:creationId xmlns:a16="http://schemas.microsoft.com/office/drawing/2014/main" id="{37D9A268-55F6-4E4C-B5C2-9B06F50486A5}"/>
              </a:ext>
            </a:extLst>
          </p:cNvPr>
          <p:cNvGrpSpPr/>
          <p:nvPr/>
        </p:nvGrpSpPr>
        <p:grpSpPr>
          <a:xfrm>
            <a:off x="843439" y="3146699"/>
            <a:ext cx="7842739" cy="2537696"/>
            <a:chOff x="1158630" y="4329199"/>
            <a:chExt cx="7842739" cy="2537696"/>
          </a:xfrm>
        </p:grpSpPr>
        <p:sp>
          <p:nvSpPr>
            <p:cNvPr id="12" name="모서리가 둥근 직사각형 9">
              <a:extLst>
                <a:ext uri="{FF2B5EF4-FFF2-40B4-BE49-F238E27FC236}">
                  <a16:creationId xmlns:a16="http://schemas.microsoft.com/office/drawing/2014/main" id="{967ABB3E-4F6E-45E8-A9D9-E9704E7D62F8}"/>
                </a:ext>
              </a:extLst>
            </p:cNvPr>
            <p:cNvSpPr/>
            <p:nvPr/>
          </p:nvSpPr>
          <p:spPr>
            <a:xfrm>
              <a:off x="1158630" y="4329199"/>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111A93EE-E2A3-4858-9D4A-F9DEA31CB11D}"/>
                </a:ext>
              </a:extLst>
            </p:cNvPr>
            <p:cNvSpPr/>
            <p:nvPr/>
          </p:nvSpPr>
          <p:spPr>
            <a:xfrm>
              <a:off x="1343387" y="4385220"/>
              <a:ext cx="5847435" cy="369332"/>
            </a:xfrm>
            <a:prstGeom prst="rect">
              <a:avLst/>
            </a:prstGeom>
            <a:noFill/>
          </p:spPr>
          <p:txBody>
            <a:bodyPr wrap="none">
              <a:spAutoFit/>
            </a:bodyPr>
            <a:lstStyle/>
            <a:p>
              <a:r>
                <a:rPr lang="en-US" altLang="ko-KR" b="1">
                  <a:latin typeface="+mn-ea"/>
                </a:rPr>
                <a:t>Trade-off issue related to the stiffness of the robot</a:t>
              </a:r>
              <a:endParaRPr lang="ko-KR" altLang="en-US" b="1"/>
            </a:p>
          </p:txBody>
        </p:sp>
        <p:sp>
          <p:nvSpPr>
            <p:cNvPr id="19" name="TextBox 18">
              <a:extLst>
                <a:ext uri="{FF2B5EF4-FFF2-40B4-BE49-F238E27FC236}">
                  <a16:creationId xmlns:a16="http://schemas.microsoft.com/office/drawing/2014/main" id="{6AFEDFF9-15FD-473D-A2B5-8CBCD377C601}"/>
                </a:ext>
              </a:extLst>
            </p:cNvPr>
            <p:cNvSpPr txBox="1"/>
            <p:nvPr/>
          </p:nvSpPr>
          <p:spPr>
            <a:xfrm>
              <a:off x="4689719" y="4835570"/>
              <a:ext cx="4194175" cy="2031325"/>
            </a:xfrm>
            <a:prstGeom prst="rect">
              <a:avLst/>
            </a:prstGeom>
            <a:noFill/>
          </p:spPr>
          <p:txBody>
            <a:bodyPr wrap="square">
              <a:spAutoFit/>
            </a:bodyPr>
            <a:lstStyle/>
            <a:p>
              <a:pPr marL="285750" indent="-285750">
                <a:buFont typeface="Arial" panose="020B0604020202020204" pitchFamily="34" charset="0"/>
                <a:buChar char="•"/>
              </a:pPr>
              <a:r>
                <a:rPr lang="en-US" altLang="ko-KR" dirty="0">
                  <a:latin typeface="+mn-ea"/>
                </a:rPr>
                <a:t>Hybrid design using metal and garment.</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Improves </a:t>
              </a:r>
              <a:r>
                <a:rPr lang="en-US" altLang="ko-KR" dirty="0">
                  <a:latin typeface="+mn-ea"/>
                </a:rPr>
                <a:t>the </a:t>
              </a:r>
              <a:r>
                <a:rPr lang="en-US" altLang="ko-KR" b="1" dirty="0">
                  <a:solidFill>
                    <a:srgbClr val="C00000"/>
                  </a:solidFill>
                  <a:latin typeface="+mn-ea"/>
                </a:rPr>
                <a:t>force transmission accuracy</a:t>
              </a:r>
              <a:endParaRPr lang="en-US" altLang="ko-KR" dirty="0">
                <a:latin typeface="+mn-ea"/>
              </a:endParaRPr>
            </a:p>
            <a:p>
              <a:pPr marL="285750" indent="-285750">
                <a:buFont typeface="Arial" panose="020B0604020202020204" pitchFamily="34" charset="0"/>
                <a:buChar char="•"/>
              </a:pPr>
              <a:endParaRPr lang="en-US" altLang="ko-KR" b="1" dirty="0">
                <a:solidFill>
                  <a:srgbClr val="C00000"/>
                </a:solidFill>
                <a:latin typeface="+mn-ea"/>
              </a:endParaRPr>
            </a:p>
            <a:p>
              <a:pPr marL="285750" indent="-285750">
                <a:buFont typeface="Arial" panose="020B0604020202020204" pitchFamily="34" charset="0"/>
                <a:buChar char="•"/>
              </a:pPr>
              <a:r>
                <a:rPr lang="en-US" altLang="ko-KR" b="1" dirty="0">
                  <a:solidFill>
                    <a:srgbClr val="C00000"/>
                  </a:solidFill>
                  <a:latin typeface="+mn-ea"/>
                </a:rPr>
                <a:t>Easy fabrication</a:t>
              </a:r>
            </a:p>
          </p:txBody>
        </p:sp>
        <p:pic>
          <p:nvPicPr>
            <p:cNvPr id="20" name="그림 19">
              <a:extLst>
                <a:ext uri="{FF2B5EF4-FFF2-40B4-BE49-F238E27FC236}">
                  <a16:creationId xmlns:a16="http://schemas.microsoft.com/office/drawing/2014/main" id="{B1458908-2D0A-4D10-B6A2-921032FF9719}"/>
                </a:ext>
              </a:extLst>
            </p:cNvPr>
            <p:cNvPicPr>
              <a:picLocks noChangeAspect="1"/>
            </p:cNvPicPr>
            <p:nvPr/>
          </p:nvPicPr>
          <p:blipFill>
            <a:blip r:embed="rId4"/>
            <a:stretch>
              <a:fillRect/>
            </a:stretch>
          </p:blipFill>
          <p:spPr>
            <a:xfrm>
              <a:off x="1270136" y="4833876"/>
              <a:ext cx="3302108" cy="1931278"/>
            </a:xfrm>
            <a:prstGeom prst="rect">
              <a:avLst/>
            </a:prstGeom>
          </p:spPr>
        </p:pic>
      </p:grpSp>
      <p:sp>
        <p:nvSpPr>
          <p:cNvPr id="5" name="직사각형 4"/>
          <p:cNvSpPr/>
          <p:nvPr/>
        </p:nvSpPr>
        <p:spPr>
          <a:xfrm>
            <a:off x="1273121" y="4764006"/>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3170685" y="4731341"/>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AF711BC6-6FB8-4FE5-83E2-F34791947C5E}"/>
              </a:ext>
            </a:extLst>
          </p:cNvPr>
          <p:cNvSpPr/>
          <p:nvPr/>
        </p:nvSpPr>
        <p:spPr>
          <a:xfrm>
            <a:off x="0" y="851453"/>
            <a:ext cx="8997130" cy="4912266"/>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그룹 3">
            <a:extLst>
              <a:ext uri="{FF2B5EF4-FFF2-40B4-BE49-F238E27FC236}">
                <a16:creationId xmlns:a16="http://schemas.microsoft.com/office/drawing/2014/main" id="{53BC342B-8A82-4293-B931-0C18007D0420}"/>
              </a:ext>
            </a:extLst>
          </p:cNvPr>
          <p:cNvGrpSpPr/>
          <p:nvPr/>
        </p:nvGrpSpPr>
        <p:grpSpPr>
          <a:xfrm>
            <a:off x="1250461" y="4218365"/>
            <a:ext cx="7842739" cy="2528801"/>
            <a:chOff x="1408125" y="5553166"/>
            <a:chExt cx="7842739" cy="2528801"/>
          </a:xfrm>
        </p:grpSpPr>
        <p:sp>
          <p:nvSpPr>
            <p:cNvPr id="27" name="모서리가 둥근 직사각형 9">
              <a:extLst>
                <a:ext uri="{FF2B5EF4-FFF2-40B4-BE49-F238E27FC236}">
                  <a16:creationId xmlns:a16="http://schemas.microsoft.com/office/drawing/2014/main" id="{B2D27F49-69D7-45CF-8CF1-08C642B8B5CF}"/>
                </a:ext>
              </a:extLst>
            </p:cNvPr>
            <p:cNvSpPr/>
            <p:nvPr/>
          </p:nvSpPr>
          <p:spPr>
            <a:xfrm>
              <a:off x="1408125" y="5553166"/>
              <a:ext cx="7842739" cy="2528801"/>
            </a:xfrm>
            <a:prstGeom prst="roundRect">
              <a:avLst>
                <a:gd name="adj" fmla="val 5042"/>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E7A3DE0E-9B7C-40DF-91EE-24111DC56F53}"/>
                </a:ext>
              </a:extLst>
            </p:cNvPr>
            <p:cNvSpPr/>
            <p:nvPr/>
          </p:nvSpPr>
          <p:spPr>
            <a:xfrm>
              <a:off x="1592882" y="5609187"/>
              <a:ext cx="6548716" cy="369332"/>
            </a:xfrm>
            <a:prstGeom prst="rect">
              <a:avLst/>
            </a:prstGeom>
            <a:noFill/>
          </p:spPr>
          <p:txBody>
            <a:bodyPr wrap="none">
              <a:spAutoFit/>
            </a:bodyPr>
            <a:lstStyle/>
            <a:p>
              <a:r>
                <a:rPr lang="en-US" altLang="ko-KR" b="1" dirty="0">
                  <a:latin typeface="+mn-ea"/>
                </a:rPr>
                <a:t>Trade-off issue related to the sensors at the wearing part</a:t>
              </a:r>
              <a:endParaRPr lang="ko-KR" altLang="en-US" b="1" dirty="0"/>
            </a:p>
          </p:txBody>
        </p:sp>
        <p:sp>
          <p:nvSpPr>
            <p:cNvPr id="29" name="TextBox 28">
              <a:extLst>
                <a:ext uri="{FF2B5EF4-FFF2-40B4-BE49-F238E27FC236}">
                  <a16:creationId xmlns:a16="http://schemas.microsoft.com/office/drawing/2014/main" id="{8468B809-D2C7-4460-A777-1E52D281A67F}"/>
                </a:ext>
              </a:extLst>
            </p:cNvPr>
            <p:cNvSpPr txBox="1"/>
            <p:nvPr/>
          </p:nvSpPr>
          <p:spPr>
            <a:xfrm>
              <a:off x="6266870" y="6216616"/>
              <a:ext cx="2914034" cy="1477328"/>
            </a:xfrm>
            <a:prstGeom prst="rect">
              <a:avLst/>
            </a:prstGeom>
            <a:noFill/>
          </p:spPr>
          <p:txBody>
            <a:bodyPr wrap="square">
              <a:spAutoFit/>
            </a:bodyPr>
            <a:lstStyle/>
            <a:p>
              <a:pPr marL="285750" indent="-285750">
                <a:buFont typeface="Arial" panose="020B0604020202020204" pitchFamily="34" charset="0"/>
                <a:buChar char="•"/>
              </a:pPr>
              <a:r>
                <a:rPr lang="en-US" altLang="ko-KR" b="1" dirty="0">
                  <a:solidFill>
                    <a:srgbClr val="C00000"/>
                  </a:solidFill>
                  <a:latin typeface="+mn-ea"/>
                </a:rPr>
                <a:t>Data-driven</a:t>
              </a:r>
              <a:r>
                <a:rPr lang="en-US" altLang="ko-KR" dirty="0">
                  <a:latin typeface="+mn-ea"/>
                </a:rPr>
                <a:t> state estimation</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Joint angle estimation </a:t>
              </a:r>
              <a:r>
                <a:rPr lang="en-US" altLang="ko-KR" dirty="0">
                  <a:latin typeface="+mn-ea"/>
                </a:rPr>
                <a:t>using the </a:t>
              </a:r>
              <a:r>
                <a:rPr lang="en-US" altLang="ko-KR" b="1" dirty="0">
                  <a:solidFill>
                    <a:srgbClr val="C00000"/>
                  </a:solidFill>
                  <a:latin typeface="+mn-ea"/>
                </a:rPr>
                <a:t>motor data</a:t>
              </a:r>
            </a:p>
          </p:txBody>
        </p:sp>
        <p:sp>
          <p:nvSpPr>
            <p:cNvPr id="31" name="직사각형 30">
              <a:extLst>
                <a:ext uri="{FF2B5EF4-FFF2-40B4-BE49-F238E27FC236}">
                  <a16:creationId xmlns:a16="http://schemas.microsoft.com/office/drawing/2014/main" id="{EDB5C266-F633-4DAB-8B89-BCCFF504C89E}"/>
                </a:ext>
              </a:extLst>
            </p:cNvPr>
            <p:cNvSpPr/>
            <p:nvPr/>
          </p:nvSpPr>
          <p:spPr>
            <a:xfrm>
              <a:off x="1522616" y="5987973"/>
              <a:ext cx="412244" cy="275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F9C3FF74-2FE6-43DD-9D0E-08E58B0A1C95}"/>
                </a:ext>
              </a:extLst>
            </p:cNvPr>
            <p:cNvSpPr/>
            <p:nvPr/>
          </p:nvSpPr>
          <p:spPr>
            <a:xfrm>
              <a:off x="3420180" y="5955308"/>
              <a:ext cx="412244" cy="242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5" name="그림 34">
            <a:extLst>
              <a:ext uri="{FF2B5EF4-FFF2-40B4-BE49-F238E27FC236}">
                <a16:creationId xmlns:a16="http://schemas.microsoft.com/office/drawing/2014/main" id="{A9EE463B-16DB-4948-A3C2-93A5D20F9A84}"/>
              </a:ext>
            </a:extLst>
          </p:cNvPr>
          <p:cNvPicPr>
            <a:picLocks noChangeAspect="1"/>
          </p:cNvPicPr>
          <p:nvPr/>
        </p:nvPicPr>
        <p:blipFill rotWithShape="1">
          <a:blip r:embed="rId5"/>
          <a:srcRect b="50492"/>
          <a:stretch/>
        </p:blipFill>
        <p:spPr>
          <a:xfrm>
            <a:off x="1413813" y="4606235"/>
            <a:ext cx="4750767" cy="2068943"/>
          </a:xfrm>
          <a:prstGeom prst="rect">
            <a:avLst/>
          </a:prstGeom>
        </p:spPr>
      </p:pic>
    </p:spTree>
    <p:extLst>
      <p:ext uri="{BB962C8B-B14F-4D97-AF65-F5344CB8AC3E}">
        <p14:creationId xmlns:p14="http://schemas.microsoft.com/office/powerpoint/2010/main" val="55440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51C279F-C47A-4531-93F3-175D054AA84B}"/>
              </a:ext>
            </a:extLst>
          </p:cNvPr>
          <p:cNvSpPr txBox="1"/>
          <p:nvPr/>
        </p:nvSpPr>
        <p:spPr>
          <a:xfrm>
            <a:off x="4921980" y="1654842"/>
            <a:ext cx="4119140" cy="5324535"/>
          </a:xfrm>
          <a:prstGeom prst="rect">
            <a:avLst/>
          </a:prstGeom>
          <a:noFill/>
        </p:spPr>
        <p:txBody>
          <a:bodyPr wrap="square" rtlCol="0">
            <a:spAutoFit/>
          </a:bodyPr>
          <a:lstStyle/>
          <a:p>
            <a:pPr algn="ctr"/>
            <a:r>
              <a:rPr lang="en-US" altLang="ko-KR" sz="2000" b="1" dirty="0">
                <a:latin typeface="+mn-ea"/>
              </a:rPr>
              <a:t>What should be considered?</a:t>
            </a:r>
          </a:p>
          <a:p>
            <a:pPr algn="ctr"/>
            <a:endParaRPr lang="en-US" altLang="ko-KR" sz="2000" b="1" dirty="0">
              <a:latin typeface="+mn-ea"/>
            </a:endParaRPr>
          </a:p>
          <a:p>
            <a:pPr marL="342900" indent="-342900">
              <a:buFont typeface="Arial" panose="020B0604020202020204" pitchFamily="34" charset="0"/>
              <a:buChar char="•"/>
            </a:pPr>
            <a:r>
              <a:rPr lang="en-US" altLang="ko-KR" sz="2000" dirty="0">
                <a:latin typeface="+mn-ea"/>
              </a:rPr>
              <a:t>EMG level at the leg</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Assist various sitting postures</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Well fit to the user</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Pressure at the skin</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Comfort</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Weight </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r>
              <a:rPr lang="en-US" altLang="ko-KR" sz="2000" dirty="0">
                <a:latin typeface="+mn-ea"/>
              </a:rPr>
              <a:t>Appearance</a:t>
            </a:r>
          </a:p>
          <a:p>
            <a:pPr marL="342900" indent="-342900">
              <a:buFont typeface="Arial" panose="020B0604020202020204" pitchFamily="34" charset="0"/>
              <a:buChar char="•"/>
            </a:pPr>
            <a:endParaRPr lang="en-US" altLang="ko-KR" sz="2000" dirty="0">
              <a:latin typeface="+mn-ea"/>
            </a:endParaRPr>
          </a:p>
          <a:p>
            <a:pPr marL="342900" indent="-342900">
              <a:buFont typeface="Arial" panose="020B0604020202020204" pitchFamily="34" charset="0"/>
              <a:buChar char="•"/>
            </a:pPr>
            <a:endParaRPr lang="en-US" altLang="ko-KR" sz="2000" dirty="0">
              <a:latin typeface="+mn-ea"/>
            </a:endParaRPr>
          </a:p>
        </p:txBody>
      </p:sp>
      <p:pic>
        <p:nvPicPr>
          <p:cNvPr id="7" name="그림 6">
            <a:extLst>
              <a:ext uri="{FF2B5EF4-FFF2-40B4-BE49-F238E27FC236}">
                <a16:creationId xmlns:a16="http://schemas.microsoft.com/office/drawing/2014/main" id="{D51020C1-EF8E-476F-9DD6-77177BFBDC98}"/>
              </a:ext>
            </a:extLst>
          </p:cNvPr>
          <p:cNvPicPr>
            <a:picLocks noChangeAspect="1"/>
          </p:cNvPicPr>
          <p:nvPr/>
        </p:nvPicPr>
        <p:blipFill rotWithShape="1">
          <a:blip r:embed="rId3"/>
          <a:srcRect b="1797"/>
          <a:stretch/>
        </p:blipFill>
        <p:spPr>
          <a:xfrm>
            <a:off x="426047" y="1506178"/>
            <a:ext cx="4378883" cy="4845772"/>
          </a:xfrm>
          <a:prstGeom prst="rect">
            <a:avLst/>
          </a:prstGeom>
        </p:spPr>
      </p:pic>
      <p:sp>
        <p:nvSpPr>
          <p:cNvPr id="2" name="제목 1">
            <a:extLst>
              <a:ext uri="{FF2B5EF4-FFF2-40B4-BE49-F238E27FC236}">
                <a16:creationId xmlns:a16="http://schemas.microsoft.com/office/drawing/2014/main" id="{922F9C25-52DC-4E9C-9C73-74BF47C81C8A}"/>
              </a:ext>
            </a:extLst>
          </p:cNvPr>
          <p:cNvSpPr>
            <a:spLocks noGrp="1"/>
          </p:cNvSpPr>
          <p:nvPr>
            <p:ph type="title"/>
          </p:nvPr>
        </p:nvSpPr>
        <p:spPr/>
        <p:txBody>
          <a:bodyPr/>
          <a:lstStyle/>
          <a:p>
            <a:r>
              <a:rPr lang="en-US" altLang="ko-KR"/>
              <a:t>Important things in the wearable robot?</a:t>
            </a:r>
            <a:endParaRPr lang="ko-KR" altLang="en-US"/>
          </a:p>
        </p:txBody>
      </p:sp>
      <p:grpSp>
        <p:nvGrpSpPr>
          <p:cNvPr id="25" name="그룹 24">
            <a:extLst>
              <a:ext uri="{FF2B5EF4-FFF2-40B4-BE49-F238E27FC236}">
                <a16:creationId xmlns:a16="http://schemas.microsoft.com/office/drawing/2014/main" id="{14B93C2B-C2E7-4F16-BA39-8A40B4D01B5B}"/>
              </a:ext>
            </a:extLst>
          </p:cNvPr>
          <p:cNvGrpSpPr/>
          <p:nvPr/>
        </p:nvGrpSpPr>
        <p:grpSpPr>
          <a:xfrm>
            <a:off x="1883681" y="4566896"/>
            <a:ext cx="731807" cy="1406104"/>
            <a:chOff x="1883681" y="4566896"/>
            <a:chExt cx="731807" cy="1406104"/>
          </a:xfrm>
        </p:grpSpPr>
        <p:sp>
          <p:nvSpPr>
            <p:cNvPr id="4" name="타원 3">
              <a:extLst>
                <a:ext uri="{FF2B5EF4-FFF2-40B4-BE49-F238E27FC236}">
                  <a16:creationId xmlns:a16="http://schemas.microsoft.com/office/drawing/2014/main" id="{1856ED3F-AE2C-484A-B37B-DAA208037F26}"/>
                </a:ext>
              </a:extLst>
            </p:cNvPr>
            <p:cNvSpPr/>
            <p:nvPr/>
          </p:nvSpPr>
          <p:spPr>
            <a:xfrm rot="4789681">
              <a:off x="2184248" y="4266329"/>
              <a:ext cx="127000" cy="728133"/>
            </a:xfrm>
            <a:prstGeom prst="ellipse">
              <a:avLst/>
            </a:prstGeom>
            <a:noFill/>
            <a:ln w="28575">
              <a:solidFill>
                <a:srgbClr val="00068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3003D12F-F346-421E-8EB3-128B06BD9947}"/>
                </a:ext>
              </a:extLst>
            </p:cNvPr>
            <p:cNvCxnSpPr>
              <a:cxnSpLocks/>
              <a:stCxn id="4" idx="6"/>
            </p:cNvCxnSpPr>
            <p:nvPr/>
          </p:nvCxnSpPr>
          <p:spPr>
            <a:xfrm>
              <a:off x="2258962" y="4692898"/>
              <a:ext cx="356526" cy="1280102"/>
            </a:xfrm>
            <a:prstGeom prst="straightConnector1">
              <a:avLst/>
            </a:prstGeom>
            <a:ln w="28575">
              <a:solidFill>
                <a:srgbClr val="000682"/>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5D1E161-0D37-42E1-892F-B8E525CE4220}"/>
              </a:ext>
            </a:extLst>
          </p:cNvPr>
          <p:cNvSpPr txBox="1"/>
          <p:nvPr/>
        </p:nvSpPr>
        <p:spPr>
          <a:xfrm>
            <a:off x="2290559" y="5951839"/>
            <a:ext cx="2282676" cy="400110"/>
          </a:xfrm>
          <a:prstGeom prst="rect">
            <a:avLst/>
          </a:prstGeom>
          <a:solidFill>
            <a:schemeClr val="bg1">
              <a:alpha val="49000"/>
            </a:schemeClr>
          </a:solidFill>
        </p:spPr>
        <p:txBody>
          <a:bodyPr wrap="none" rtlCol="0">
            <a:spAutoFit/>
          </a:bodyPr>
          <a:lstStyle/>
          <a:p>
            <a:r>
              <a:rPr lang="en-US" altLang="ko-KR" sz="2000" b="1">
                <a:latin typeface="+mn-ea"/>
              </a:rPr>
              <a:t>EMG</a:t>
            </a:r>
            <a:r>
              <a:rPr lang="en-US" altLang="ko-KR" sz="1400">
                <a:latin typeface="+mn-ea"/>
              </a:rPr>
              <a:t>(Muscle activation)</a:t>
            </a:r>
          </a:p>
        </p:txBody>
      </p:sp>
      <p:sp>
        <p:nvSpPr>
          <p:cNvPr id="9" name="직사각형 8">
            <a:extLst>
              <a:ext uri="{FF2B5EF4-FFF2-40B4-BE49-F238E27FC236}">
                <a16:creationId xmlns:a16="http://schemas.microsoft.com/office/drawing/2014/main" id="{58BCDC1A-D72C-4F9A-97CE-AEC086576425}"/>
              </a:ext>
            </a:extLst>
          </p:cNvPr>
          <p:cNvSpPr/>
          <p:nvPr/>
        </p:nvSpPr>
        <p:spPr>
          <a:xfrm>
            <a:off x="57636" y="885000"/>
            <a:ext cx="9086364" cy="461665"/>
          </a:xfrm>
          <a:prstGeom prst="rect">
            <a:avLst/>
          </a:prstGeom>
        </p:spPr>
        <p:txBody>
          <a:bodyPr wrap="square">
            <a:spAutoFit/>
          </a:bodyPr>
          <a:lstStyle/>
          <a:p>
            <a:pPr marL="342900" indent="-342900">
              <a:buFont typeface="Wingdings" panose="05000000000000000000" pitchFamily="2" charset="2"/>
              <a:buChar char="v"/>
            </a:pPr>
            <a:r>
              <a:rPr lang="en-US" altLang="ko-KR" sz="2400"/>
              <a:t>Imagine a </a:t>
            </a:r>
            <a:r>
              <a:rPr lang="en-US" altLang="ko-KR" sz="2400" b="1">
                <a:solidFill>
                  <a:srgbClr val="C00000"/>
                </a:solidFill>
              </a:rPr>
              <a:t>‘wearable chair’ </a:t>
            </a:r>
            <a:r>
              <a:rPr lang="en-US" altLang="ko-KR" sz="2400"/>
              <a:t>for the </a:t>
            </a:r>
            <a:r>
              <a:rPr lang="en-US" altLang="ko-KR" sz="2400" b="1">
                <a:solidFill>
                  <a:srgbClr val="C00000"/>
                </a:solidFill>
              </a:rPr>
              <a:t>non-disabled people</a:t>
            </a:r>
            <a:endParaRPr lang="en-US" altLang="ko-KR" sz="2400" b="1" baseline="30000">
              <a:solidFill>
                <a:srgbClr val="C00000"/>
              </a:solidFill>
            </a:endParaRPr>
          </a:p>
        </p:txBody>
      </p:sp>
      <p:sp>
        <p:nvSpPr>
          <p:cNvPr id="30" name="직사각형 29">
            <a:extLst>
              <a:ext uri="{FF2B5EF4-FFF2-40B4-BE49-F238E27FC236}">
                <a16:creationId xmlns:a16="http://schemas.microsoft.com/office/drawing/2014/main" id="{F2626ABD-6543-432F-A3D8-EB8E27007C83}"/>
              </a:ext>
            </a:extLst>
          </p:cNvPr>
          <p:cNvSpPr/>
          <p:nvPr/>
        </p:nvSpPr>
        <p:spPr>
          <a:xfrm>
            <a:off x="0" y="6494075"/>
            <a:ext cx="9149224" cy="276999"/>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200"/>
              <a:t>“Astride </a:t>
            </a:r>
            <a:r>
              <a:rPr lang="en-US" altLang="ko-KR" sz="1200" err="1"/>
              <a:t>Bionix</a:t>
            </a:r>
            <a:r>
              <a:rPr lang="en-US" altLang="ko-KR" sz="1200"/>
              <a:t>,” LEX BIONIC CHAIR, accessed Oct. 17, 2021, https://astride.io</a:t>
            </a:r>
            <a:endParaRPr lang="en-US" altLang="ko-KR" sz="1100"/>
          </a:p>
        </p:txBody>
      </p:sp>
      <p:sp>
        <p:nvSpPr>
          <p:cNvPr id="32" name="TextBox 31">
            <a:extLst>
              <a:ext uri="{FF2B5EF4-FFF2-40B4-BE49-F238E27FC236}">
                <a16:creationId xmlns:a16="http://schemas.microsoft.com/office/drawing/2014/main" id="{27A875AF-267C-4384-B1BB-BB929566E933}"/>
              </a:ext>
            </a:extLst>
          </p:cNvPr>
          <p:cNvSpPr txBox="1"/>
          <p:nvPr/>
        </p:nvSpPr>
        <p:spPr>
          <a:xfrm>
            <a:off x="2679033" y="1506177"/>
            <a:ext cx="2125898" cy="369332"/>
          </a:xfrm>
          <a:prstGeom prst="rect">
            <a:avLst/>
          </a:prstGeom>
          <a:solidFill>
            <a:schemeClr val="bg1">
              <a:alpha val="61000"/>
            </a:schemeClr>
          </a:solidFill>
        </p:spPr>
        <p:txBody>
          <a:bodyPr wrap="square">
            <a:spAutoFit/>
          </a:bodyPr>
          <a:lstStyle/>
          <a:p>
            <a:pPr algn="r"/>
            <a:r>
              <a:rPr lang="en-US" altLang="ko-KR" sz="1800" b="1"/>
              <a:t>LEX BIONIC CHAIR</a:t>
            </a:r>
            <a:endParaRPr lang="ko-KR" altLang="en-US" b="1"/>
          </a:p>
        </p:txBody>
      </p:sp>
      <p:grpSp>
        <p:nvGrpSpPr>
          <p:cNvPr id="40" name="그룹 39">
            <a:extLst>
              <a:ext uri="{FF2B5EF4-FFF2-40B4-BE49-F238E27FC236}">
                <a16:creationId xmlns:a16="http://schemas.microsoft.com/office/drawing/2014/main" id="{C86FD046-0F06-418C-8BE9-BD4BEF5492F8}"/>
              </a:ext>
            </a:extLst>
          </p:cNvPr>
          <p:cNvGrpSpPr/>
          <p:nvPr/>
        </p:nvGrpSpPr>
        <p:grpSpPr>
          <a:xfrm>
            <a:off x="4921980" y="2005081"/>
            <a:ext cx="4119140" cy="1423919"/>
            <a:chOff x="4921980" y="2005081"/>
            <a:chExt cx="4119140" cy="1423919"/>
          </a:xfrm>
        </p:grpSpPr>
        <p:sp>
          <p:nvSpPr>
            <p:cNvPr id="28" name="직사각형 27">
              <a:extLst>
                <a:ext uri="{FF2B5EF4-FFF2-40B4-BE49-F238E27FC236}">
                  <a16:creationId xmlns:a16="http://schemas.microsoft.com/office/drawing/2014/main" id="{0184FBCE-D098-407C-8AE4-F1C55FD7E635}"/>
                </a:ext>
              </a:extLst>
            </p:cNvPr>
            <p:cNvSpPr/>
            <p:nvPr/>
          </p:nvSpPr>
          <p:spPr>
            <a:xfrm>
              <a:off x="4921980" y="2197768"/>
              <a:ext cx="4119140" cy="123123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a:extLst>
                <a:ext uri="{FF2B5EF4-FFF2-40B4-BE49-F238E27FC236}">
                  <a16:creationId xmlns:a16="http://schemas.microsoft.com/office/drawing/2014/main" id="{5CA18BD4-6664-403A-A5A1-D2714CFDBC85}"/>
                </a:ext>
              </a:extLst>
            </p:cNvPr>
            <p:cNvSpPr/>
            <p:nvPr/>
          </p:nvSpPr>
          <p:spPr>
            <a:xfrm>
              <a:off x="7676147" y="2101516"/>
              <a:ext cx="1283369" cy="210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1AEFE818-BFEB-4912-B0E4-D9DF2BB8E8A8}"/>
                </a:ext>
              </a:extLst>
            </p:cNvPr>
            <p:cNvSpPr txBox="1"/>
            <p:nvPr/>
          </p:nvSpPr>
          <p:spPr>
            <a:xfrm>
              <a:off x="6741083" y="2005081"/>
              <a:ext cx="2300036" cy="369332"/>
            </a:xfrm>
            <a:prstGeom prst="rect">
              <a:avLst/>
            </a:prstGeom>
            <a:noFill/>
          </p:spPr>
          <p:txBody>
            <a:bodyPr wrap="square">
              <a:spAutoFit/>
            </a:bodyPr>
            <a:lstStyle/>
            <a:p>
              <a:pPr algn="r"/>
              <a:r>
                <a:rPr lang="en-US" altLang="ko-KR" sz="1800" b="1"/>
                <a:t>Functionality</a:t>
              </a:r>
            </a:p>
          </p:txBody>
        </p:sp>
      </p:grpSp>
      <p:grpSp>
        <p:nvGrpSpPr>
          <p:cNvPr id="39" name="그룹 38">
            <a:extLst>
              <a:ext uri="{FF2B5EF4-FFF2-40B4-BE49-F238E27FC236}">
                <a16:creationId xmlns:a16="http://schemas.microsoft.com/office/drawing/2014/main" id="{7D6FE331-8ACB-42D5-AB20-E1BF742ECD18}"/>
              </a:ext>
            </a:extLst>
          </p:cNvPr>
          <p:cNvGrpSpPr/>
          <p:nvPr/>
        </p:nvGrpSpPr>
        <p:grpSpPr>
          <a:xfrm>
            <a:off x="4921979" y="3349002"/>
            <a:ext cx="4119140" cy="3059819"/>
            <a:chOff x="4921979" y="3349002"/>
            <a:chExt cx="4119140" cy="3059819"/>
          </a:xfrm>
        </p:grpSpPr>
        <p:sp>
          <p:nvSpPr>
            <p:cNvPr id="34" name="직사각형 33">
              <a:extLst>
                <a:ext uri="{FF2B5EF4-FFF2-40B4-BE49-F238E27FC236}">
                  <a16:creationId xmlns:a16="http://schemas.microsoft.com/office/drawing/2014/main" id="{F5F636F8-6274-4819-BD23-51A8A5DDA359}"/>
                </a:ext>
              </a:extLst>
            </p:cNvPr>
            <p:cNvSpPr/>
            <p:nvPr/>
          </p:nvSpPr>
          <p:spPr>
            <a:xfrm>
              <a:off x="4921979" y="3525961"/>
              <a:ext cx="4119140" cy="288286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29E632CB-5F20-4129-8106-939C1A056EBF}"/>
                </a:ext>
              </a:extLst>
            </p:cNvPr>
            <p:cNvSpPr/>
            <p:nvPr/>
          </p:nvSpPr>
          <p:spPr>
            <a:xfrm>
              <a:off x="7940841" y="3448181"/>
              <a:ext cx="1059242" cy="210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70329FCD-2C73-40BC-B298-E99DA0E4F610}"/>
                </a:ext>
              </a:extLst>
            </p:cNvPr>
            <p:cNvSpPr txBox="1"/>
            <p:nvPr/>
          </p:nvSpPr>
          <p:spPr>
            <a:xfrm>
              <a:off x="7676147" y="3349002"/>
              <a:ext cx="1276389" cy="369332"/>
            </a:xfrm>
            <a:prstGeom prst="rect">
              <a:avLst/>
            </a:prstGeom>
            <a:noFill/>
          </p:spPr>
          <p:txBody>
            <a:bodyPr wrap="square">
              <a:spAutoFit/>
            </a:bodyPr>
            <a:lstStyle/>
            <a:p>
              <a:pPr algn="r"/>
              <a:r>
                <a:rPr lang="en-US" altLang="ko-KR" sz="1800" b="1"/>
                <a:t>Usability</a:t>
              </a:r>
              <a:endParaRPr lang="ko-KR" altLang="en-US"/>
            </a:p>
          </p:txBody>
        </p:sp>
      </p:grpSp>
      <p:sp>
        <p:nvSpPr>
          <p:cNvPr id="42" name="직사각형 41">
            <a:extLst>
              <a:ext uri="{FF2B5EF4-FFF2-40B4-BE49-F238E27FC236}">
                <a16:creationId xmlns:a16="http://schemas.microsoft.com/office/drawing/2014/main" id="{E7130611-310D-4DA8-9DF9-AFEEDEA202D5}"/>
              </a:ext>
            </a:extLst>
          </p:cNvPr>
          <p:cNvSpPr/>
          <p:nvPr/>
        </p:nvSpPr>
        <p:spPr>
          <a:xfrm>
            <a:off x="4981074" y="3553670"/>
            <a:ext cx="2959766" cy="2798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BE08184C-869F-BB4F-B05D-007CD02B6974}"/>
              </a:ext>
            </a:extLst>
          </p:cNvPr>
          <p:cNvSpPr/>
          <p:nvPr/>
        </p:nvSpPr>
        <p:spPr>
          <a:xfrm>
            <a:off x="5235802" y="2527121"/>
            <a:ext cx="1761701" cy="307777"/>
          </a:xfrm>
          <a:prstGeom prst="rect">
            <a:avLst/>
          </a:prstGeom>
        </p:spPr>
        <p:txBody>
          <a:bodyPr wrap="none">
            <a:spAutoFit/>
          </a:bodyPr>
          <a:lstStyle/>
          <a:p>
            <a:r>
              <a:rPr lang="en-US" altLang="ko-KR" sz="1400" dirty="0">
                <a:solidFill>
                  <a:srgbClr val="C00000"/>
                </a:solidFill>
                <a:latin typeface="+mn-ea"/>
              </a:rPr>
              <a:t>(Electromyography)</a:t>
            </a:r>
            <a:endParaRPr lang="ko-Kore-KR" altLang="en-US" sz="1400" dirty="0">
              <a:solidFill>
                <a:srgbClr val="C00000"/>
              </a:solidFill>
            </a:endParaRPr>
          </a:p>
        </p:txBody>
      </p:sp>
    </p:spTree>
    <p:extLst>
      <p:ext uri="{BB962C8B-B14F-4D97-AF65-F5344CB8AC3E}">
        <p14:creationId xmlns:p14="http://schemas.microsoft.com/office/powerpoint/2010/main" val="10427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xit" presetSubtype="0" fill="hold" grpId="0" nodeType="withEffect">
                                  <p:stCondLst>
                                    <p:cond delay="0"/>
                                  </p:stCondLst>
                                  <p:childTnLst>
                                    <p:animEffect transition="out" filter="fade">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0D4ADE-544F-1A4D-9D5B-0D0A462C2B6D}"/>
              </a:ext>
            </a:extLst>
          </p:cNvPr>
          <p:cNvSpPr>
            <a:spLocks noGrp="1"/>
          </p:cNvSpPr>
          <p:nvPr>
            <p:ph type="title"/>
          </p:nvPr>
        </p:nvSpPr>
        <p:spPr/>
        <p:txBody>
          <a:bodyPr/>
          <a:lstStyle/>
          <a:p>
            <a:r>
              <a:rPr kumimoji="1" lang="en-US" altLang="ko-Kore-KR" dirty="0"/>
              <a:t>Exo-Glove Shell </a:t>
            </a:r>
            <a:endParaRPr kumimoji="1" lang="ko-Kore-KR" altLang="en-US" dirty="0"/>
          </a:p>
        </p:txBody>
      </p:sp>
      <p:sp>
        <p:nvSpPr>
          <p:cNvPr id="4" name="TextBox 3">
            <a:extLst>
              <a:ext uri="{FF2B5EF4-FFF2-40B4-BE49-F238E27FC236}">
                <a16:creationId xmlns:a16="http://schemas.microsoft.com/office/drawing/2014/main" id="{3AC3C5CF-9D1E-044A-9751-42A8B4CE2158}"/>
              </a:ext>
            </a:extLst>
          </p:cNvPr>
          <p:cNvSpPr txBox="1"/>
          <p:nvPr/>
        </p:nvSpPr>
        <p:spPr>
          <a:xfrm>
            <a:off x="91438" y="987975"/>
            <a:ext cx="9162188" cy="461665"/>
          </a:xfrm>
          <a:prstGeom prst="rect">
            <a:avLst/>
          </a:prstGeom>
          <a:noFill/>
        </p:spPr>
        <p:txBody>
          <a:bodyPr wrap="none" rtlCol="0">
            <a:spAutoFit/>
          </a:bodyPr>
          <a:lstStyle/>
          <a:p>
            <a:r>
              <a:rPr kumimoji="1" lang="en-US" altLang="ko-Kore-KR" sz="2400" b="1"/>
              <a:t>Hybrid hand wearable robot with under-actuated tendon transmission</a:t>
            </a:r>
            <a:endParaRPr lang="ko-Kore-KR" altLang="en-US" sz="2400" b="1"/>
          </a:p>
        </p:txBody>
      </p:sp>
      <p:grpSp>
        <p:nvGrpSpPr>
          <p:cNvPr id="9" name="그룹 8">
            <a:extLst>
              <a:ext uri="{FF2B5EF4-FFF2-40B4-BE49-F238E27FC236}">
                <a16:creationId xmlns:a16="http://schemas.microsoft.com/office/drawing/2014/main" id="{992FBA96-1E88-4433-82F5-43EC053B7376}"/>
              </a:ext>
            </a:extLst>
          </p:cNvPr>
          <p:cNvGrpSpPr/>
          <p:nvPr/>
        </p:nvGrpSpPr>
        <p:grpSpPr>
          <a:xfrm>
            <a:off x="433440" y="1546035"/>
            <a:ext cx="5693430" cy="3400659"/>
            <a:chOff x="340668" y="1582013"/>
            <a:chExt cx="4728456" cy="2824285"/>
          </a:xfrm>
        </p:grpSpPr>
        <p:pic>
          <p:nvPicPr>
            <p:cNvPr id="5" name="그림 4">
              <a:extLst>
                <a:ext uri="{FF2B5EF4-FFF2-40B4-BE49-F238E27FC236}">
                  <a16:creationId xmlns:a16="http://schemas.microsoft.com/office/drawing/2014/main" id="{B1458908-2D0A-4D10-B6A2-921032FF9719}"/>
                </a:ext>
              </a:extLst>
            </p:cNvPr>
            <p:cNvPicPr>
              <a:picLocks noChangeAspect="1"/>
            </p:cNvPicPr>
            <p:nvPr/>
          </p:nvPicPr>
          <p:blipFill>
            <a:blip r:embed="rId2"/>
            <a:stretch>
              <a:fillRect/>
            </a:stretch>
          </p:blipFill>
          <p:spPr>
            <a:xfrm>
              <a:off x="408497" y="1680473"/>
              <a:ext cx="4660627" cy="2725825"/>
            </a:xfrm>
            <a:prstGeom prst="rect">
              <a:avLst/>
            </a:prstGeom>
          </p:spPr>
        </p:pic>
        <p:sp>
          <p:nvSpPr>
            <p:cNvPr id="3" name="직사각형 2">
              <a:extLst>
                <a:ext uri="{FF2B5EF4-FFF2-40B4-BE49-F238E27FC236}">
                  <a16:creationId xmlns:a16="http://schemas.microsoft.com/office/drawing/2014/main" id="{5F96D966-B5B9-4D53-8FF5-3E95FD44B89C}"/>
                </a:ext>
              </a:extLst>
            </p:cNvPr>
            <p:cNvSpPr/>
            <p:nvPr/>
          </p:nvSpPr>
          <p:spPr>
            <a:xfrm>
              <a:off x="340668" y="1582013"/>
              <a:ext cx="526211"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직사각형 5">
            <a:extLst>
              <a:ext uri="{FF2B5EF4-FFF2-40B4-BE49-F238E27FC236}">
                <a16:creationId xmlns:a16="http://schemas.microsoft.com/office/drawing/2014/main" id="{96797C5E-211D-4457-BCAA-92EBE76D8003}"/>
              </a:ext>
            </a:extLst>
          </p:cNvPr>
          <p:cNvSpPr/>
          <p:nvPr/>
        </p:nvSpPr>
        <p:spPr>
          <a:xfrm>
            <a:off x="3546819" y="1482986"/>
            <a:ext cx="526211" cy="3632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B1800D9C-4579-44CA-95D3-12524DAA11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5026" y="2042546"/>
            <a:ext cx="2768974" cy="1952372"/>
          </a:xfrm>
          <a:prstGeom prst="rect">
            <a:avLst/>
          </a:prstGeom>
        </p:spPr>
      </p:pic>
      <p:pic>
        <p:nvPicPr>
          <p:cNvPr id="8" name="그림 7">
            <a:extLst>
              <a:ext uri="{FF2B5EF4-FFF2-40B4-BE49-F238E27FC236}">
                <a16:creationId xmlns:a16="http://schemas.microsoft.com/office/drawing/2014/main" id="{8532F210-1AA0-4E25-9412-18FCB24419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2558" y="4164094"/>
            <a:ext cx="2701165" cy="2468481"/>
          </a:xfrm>
          <a:prstGeom prst="rect">
            <a:avLst/>
          </a:prstGeom>
        </p:spPr>
      </p:pic>
      <p:sp>
        <p:nvSpPr>
          <p:cNvPr id="10" name="TextBox 9">
            <a:extLst>
              <a:ext uri="{FF2B5EF4-FFF2-40B4-BE49-F238E27FC236}">
                <a16:creationId xmlns:a16="http://schemas.microsoft.com/office/drawing/2014/main" id="{BDAE2182-8C02-4FC5-A623-17AD7C60E57B}"/>
              </a:ext>
            </a:extLst>
          </p:cNvPr>
          <p:cNvSpPr txBox="1"/>
          <p:nvPr/>
        </p:nvSpPr>
        <p:spPr>
          <a:xfrm>
            <a:off x="91438" y="4946695"/>
            <a:ext cx="6361120" cy="147732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ko-KR" dirty="0">
                <a:latin typeface="+mn-ea"/>
              </a:rPr>
              <a:t>Hand wearable robot that assists the </a:t>
            </a:r>
            <a:r>
              <a:rPr lang="en-US" altLang="ko-KR" b="1" dirty="0">
                <a:solidFill>
                  <a:srgbClr val="C00000"/>
                </a:solidFill>
                <a:latin typeface="+mn-ea"/>
              </a:rPr>
              <a:t>thumb opposition</a:t>
            </a:r>
            <a:r>
              <a:rPr lang="en-US" altLang="ko-KR" dirty="0">
                <a:latin typeface="+mn-ea"/>
              </a:rPr>
              <a:t> and </a:t>
            </a:r>
            <a:r>
              <a:rPr lang="en-US" altLang="ko-KR" b="1" dirty="0">
                <a:solidFill>
                  <a:srgbClr val="C00000"/>
                </a:solidFill>
                <a:latin typeface="+mn-ea"/>
              </a:rPr>
              <a:t>index/middle finger flexion/extension</a:t>
            </a:r>
            <a:br>
              <a:rPr lang="en-US" altLang="ko-KR" dirty="0">
                <a:latin typeface="+mn-ea"/>
              </a:rPr>
            </a:br>
            <a:endParaRPr lang="en-US" altLang="ko-KR" dirty="0">
              <a:latin typeface="+mn-ea"/>
            </a:endParaRPr>
          </a:p>
          <a:p>
            <a:pPr marL="285750" indent="-285750">
              <a:buFont typeface="Arial" panose="020B0604020202020204" pitchFamily="34" charset="0"/>
              <a:buChar char="•"/>
            </a:pPr>
            <a:r>
              <a:rPr lang="en-US" altLang="ko-KR" b="1" dirty="0">
                <a:solidFill>
                  <a:srgbClr val="C00000"/>
                </a:solidFill>
                <a:latin typeface="+mn-ea"/>
              </a:rPr>
              <a:t>Under-actuated tendon transmission </a:t>
            </a:r>
            <a:r>
              <a:rPr lang="en-US" altLang="ko-KR" dirty="0">
                <a:latin typeface="+mn-ea"/>
              </a:rPr>
              <a:t>for</a:t>
            </a:r>
            <a:r>
              <a:rPr lang="en-US" altLang="ko-KR" b="1" dirty="0">
                <a:solidFill>
                  <a:srgbClr val="C00000"/>
                </a:solidFill>
                <a:latin typeface="+mn-ea"/>
              </a:rPr>
              <a:t> minimized actuators</a:t>
            </a:r>
          </a:p>
        </p:txBody>
      </p:sp>
    </p:spTree>
    <p:extLst>
      <p:ext uri="{BB962C8B-B14F-4D97-AF65-F5344CB8AC3E}">
        <p14:creationId xmlns:p14="http://schemas.microsoft.com/office/powerpoint/2010/main" val="171991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and Hurts From Typing? This Could Be the Cause - Desert Hand Therapy">
            <a:extLst>
              <a:ext uri="{FF2B5EF4-FFF2-40B4-BE49-F238E27FC236}">
                <a16:creationId xmlns:a16="http://schemas.microsoft.com/office/drawing/2014/main" id="{D2CC1E01-3F5B-0D49-8B18-DA6BD4FE0D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7" r="12018"/>
          <a:stretch/>
        </p:blipFill>
        <p:spPr bwMode="auto">
          <a:xfrm>
            <a:off x="502772" y="4034093"/>
            <a:ext cx="2018542" cy="1576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Stock Photo of A hand writing with a pen | Download Free Images and  Free Illustrations">
            <a:extLst>
              <a:ext uri="{FF2B5EF4-FFF2-40B4-BE49-F238E27FC236}">
                <a16:creationId xmlns:a16="http://schemas.microsoft.com/office/drawing/2014/main" id="{F9F9830D-6011-0C47-A1B4-8F24C62CD8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987" t="10254" r="37036" b="46333"/>
          <a:stretch/>
        </p:blipFill>
        <p:spPr bwMode="auto">
          <a:xfrm>
            <a:off x="2582016" y="4034094"/>
            <a:ext cx="1288992" cy="158521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B0197B3C-D92C-4D7E-B115-6479F683FDD7}"/>
              </a:ext>
            </a:extLst>
          </p:cNvPr>
          <p:cNvSpPr>
            <a:spLocks noGrp="1"/>
          </p:cNvSpPr>
          <p:nvPr>
            <p:ph type="title"/>
          </p:nvPr>
        </p:nvSpPr>
        <p:spPr/>
        <p:txBody>
          <a:bodyPr/>
          <a:lstStyle/>
          <a:p>
            <a:r>
              <a:rPr lang="en-US" altLang="ko-KR"/>
              <a:t>Trade-off issue of the hand wearable robots</a:t>
            </a:r>
            <a:endParaRPr lang="ko-KR" altLang="en-US"/>
          </a:p>
        </p:txBody>
      </p:sp>
      <p:sp>
        <p:nvSpPr>
          <p:cNvPr id="23" name="TextBox 22">
            <a:extLst>
              <a:ext uri="{FF2B5EF4-FFF2-40B4-BE49-F238E27FC236}">
                <a16:creationId xmlns:a16="http://schemas.microsoft.com/office/drawing/2014/main" id="{984CB8ED-0D35-1C41-BCD0-768CF74355FC}"/>
              </a:ext>
            </a:extLst>
          </p:cNvPr>
          <p:cNvSpPr txBox="1"/>
          <p:nvPr/>
        </p:nvSpPr>
        <p:spPr>
          <a:xfrm>
            <a:off x="-48135" y="989584"/>
            <a:ext cx="4458555" cy="830997"/>
          </a:xfrm>
          <a:prstGeom prst="rect">
            <a:avLst/>
          </a:prstGeom>
          <a:noFill/>
        </p:spPr>
        <p:txBody>
          <a:bodyPr wrap="square">
            <a:spAutoFit/>
          </a:bodyPr>
          <a:lstStyle/>
          <a:p>
            <a:pPr algn="ctr"/>
            <a:r>
              <a:rPr lang="en-US" altLang="ko-KR" sz="2400" b="1"/>
              <a:t>Versatility of </a:t>
            </a:r>
          </a:p>
          <a:p>
            <a:pPr algn="ctr"/>
            <a:r>
              <a:rPr lang="en-US" altLang="ko-KR" sz="2400" b="1"/>
              <a:t>the human hand</a:t>
            </a:r>
            <a:endParaRPr lang="ko-KR" altLang="en-US" sz="2400" b="1"/>
          </a:p>
        </p:txBody>
      </p:sp>
      <p:pic>
        <p:nvPicPr>
          <p:cNvPr id="1030" name="Picture 6" descr="How to play piano with both hands: improving piano hand coordination">
            <a:extLst>
              <a:ext uri="{FF2B5EF4-FFF2-40B4-BE49-F238E27FC236}">
                <a16:creationId xmlns:a16="http://schemas.microsoft.com/office/drawing/2014/main" id="{6F794A68-B27F-934D-BC9B-FC0B77AD46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772" y="2258481"/>
            <a:ext cx="3368236" cy="179931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A943F2A-A49F-2049-8D9F-80C4F008C6D3}"/>
              </a:ext>
            </a:extLst>
          </p:cNvPr>
          <p:cNvSpPr txBox="1"/>
          <p:nvPr/>
        </p:nvSpPr>
        <p:spPr>
          <a:xfrm>
            <a:off x="268280" y="5815976"/>
            <a:ext cx="3898771" cy="70788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ltLang="ko-KR" sz="2000" b="1">
                <a:latin typeface="+mn-ea"/>
              </a:rPr>
              <a:t>Hand plays various roles in a compact size.</a:t>
            </a:r>
          </a:p>
        </p:txBody>
      </p:sp>
    </p:spTree>
    <p:extLst>
      <p:ext uri="{BB962C8B-B14F-4D97-AF65-F5344CB8AC3E}">
        <p14:creationId xmlns:p14="http://schemas.microsoft.com/office/powerpoint/2010/main" val="2899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and Hurts From Typing? This Could Be the Cause - Desert Hand Therapy">
            <a:extLst>
              <a:ext uri="{FF2B5EF4-FFF2-40B4-BE49-F238E27FC236}">
                <a16:creationId xmlns:a16="http://schemas.microsoft.com/office/drawing/2014/main" id="{D2CC1E01-3F5B-0D49-8B18-DA6BD4FE0D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7" r="12018"/>
          <a:stretch/>
        </p:blipFill>
        <p:spPr bwMode="auto">
          <a:xfrm>
            <a:off x="502772" y="4034093"/>
            <a:ext cx="2018542" cy="1576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Stock Photo of A hand writing with a pen | Download Free Images and  Free Illustrations">
            <a:extLst>
              <a:ext uri="{FF2B5EF4-FFF2-40B4-BE49-F238E27FC236}">
                <a16:creationId xmlns:a16="http://schemas.microsoft.com/office/drawing/2014/main" id="{F9F9830D-6011-0C47-A1B4-8F24C62CD8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987" t="10254" r="37036" b="46333"/>
          <a:stretch/>
        </p:blipFill>
        <p:spPr bwMode="auto">
          <a:xfrm>
            <a:off x="2582016" y="4034094"/>
            <a:ext cx="1288992" cy="158521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B0197B3C-D92C-4D7E-B115-6479F683FDD7}"/>
              </a:ext>
            </a:extLst>
          </p:cNvPr>
          <p:cNvSpPr>
            <a:spLocks noGrp="1"/>
          </p:cNvSpPr>
          <p:nvPr>
            <p:ph type="title"/>
          </p:nvPr>
        </p:nvSpPr>
        <p:spPr/>
        <p:txBody>
          <a:bodyPr/>
          <a:lstStyle/>
          <a:p>
            <a:r>
              <a:rPr lang="en-US" altLang="ko-KR"/>
              <a:t>Trade-off issue of the hand wearable robots</a:t>
            </a:r>
            <a:endParaRPr lang="ko-KR" altLang="en-US"/>
          </a:p>
        </p:txBody>
      </p:sp>
      <p:sp>
        <p:nvSpPr>
          <p:cNvPr id="10" name="TextBox 9">
            <a:extLst>
              <a:ext uri="{FF2B5EF4-FFF2-40B4-BE49-F238E27FC236}">
                <a16:creationId xmlns:a16="http://schemas.microsoft.com/office/drawing/2014/main" id="{B3353584-8756-40FA-BE91-431CB0B199C7}"/>
              </a:ext>
            </a:extLst>
          </p:cNvPr>
          <p:cNvSpPr txBox="1"/>
          <p:nvPr/>
        </p:nvSpPr>
        <p:spPr>
          <a:xfrm>
            <a:off x="8259592" y="5929661"/>
            <a:ext cx="761747" cy="307777"/>
          </a:xfrm>
          <a:prstGeom prst="rect">
            <a:avLst/>
          </a:prstGeom>
          <a:noFill/>
        </p:spPr>
        <p:txBody>
          <a:bodyPr wrap="none" rtlCol="0">
            <a:spAutoFit/>
          </a:bodyPr>
          <a:lstStyle/>
          <a:p>
            <a:r>
              <a:rPr lang="en-US" altLang="ko-KR" sz="1400" b="1">
                <a:latin typeface="+mn-ea"/>
              </a:rPr>
              <a:t>Simple</a:t>
            </a:r>
            <a:endParaRPr lang="ko-KR" altLang="en-US" sz="1400" b="1">
              <a:latin typeface="+mn-ea"/>
            </a:endParaRPr>
          </a:p>
        </p:txBody>
      </p:sp>
      <p:sp>
        <p:nvSpPr>
          <p:cNvPr id="11" name="TextBox 10">
            <a:extLst>
              <a:ext uri="{FF2B5EF4-FFF2-40B4-BE49-F238E27FC236}">
                <a16:creationId xmlns:a16="http://schemas.microsoft.com/office/drawing/2014/main" id="{A73491A0-66FD-4CDD-99BA-E51B99DF6942}"/>
              </a:ext>
            </a:extLst>
          </p:cNvPr>
          <p:cNvSpPr txBox="1"/>
          <p:nvPr/>
        </p:nvSpPr>
        <p:spPr>
          <a:xfrm>
            <a:off x="8173831" y="2128692"/>
            <a:ext cx="933269" cy="307777"/>
          </a:xfrm>
          <a:prstGeom prst="rect">
            <a:avLst/>
          </a:prstGeom>
          <a:noFill/>
        </p:spPr>
        <p:txBody>
          <a:bodyPr wrap="none" rtlCol="0">
            <a:spAutoFit/>
          </a:bodyPr>
          <a:lstStyle/>
          <a:p>
            <a:r>
              <a:rPr lang="en-US" altLang="ko-KR" sz="1400" b="1">
                <a:latin typeface="+mn-ea"/>
              </a:rPr>
              <a:t>Complex</a:t>
            </a:r>
            <a:endParaRPr lang="ko-KR" altLang="en-US" sz="1400" b="1">
              <a:latin typeface="+mn-ea"/>
            </a:endParaRPr>
          </a:p>
        </p:txBody>
      </p:sp>
      <p:grpSp>
        <p:nvGrpSpPr>
          <p:cNvPr id="27" name="그룹 26">
            <a:extLst>
              <a:ext uri="{FF2B5EF4-FFF2-40B4-BE49-F238E27FC236}">
                <a16:creationId xmlns:a16="http://schemas.microsoft.com/office/drawing/2014/main" id="{EA993CAF-6E16-4FBE-AA62-3D30C9492E54}"/>
              </a:ext>
            </a:extLst>
          </p:cNvPr>
          <p:cNvGrpSpPr/>
          <p:nvPr/>
        </p:nvGrpSpPr>
        <p:grpSpPr>
          <a:xfrm>
            <a:off x="4771202" y="4237368"/>
            <a:ext cx="2765251" cy="2061623"/>
            <a:chOff x="4831246" y="4159803"/>
            <a:chExt cx="2765251" cy="2061623"/>
          </a:xfrm>
        </p:grpSpPr>
        <p:pic>
          <p:nvPicPr>
            <p:cNvPr id="17" name="그림 16">
              <a:extLst>
                <a:ext uri="{FF2B5EF4-FFF2-40B4-BE49-F238E27FC236}">
                  <a16:creationId xmlns:a16="http://schemas.microsoft.com/office/drawing/2014/main" id="{6021B78D-3EB7-481E-9FCB-953ECC0C3949}"/>
                </a:ext>
              </a:extLst>
            </p:cNvPr>
            <p:cNvPicPr>
              <a:picLocks noChangeAspect="1"/>
            </p:cNvPicPr>
            <p:nvPr/>
          </p:nvPicPr>
          <p:blipFill rotWithShape="1">
            <a:blip r:embed="rId5"/>
            <a:srcRect r="29733"/>
            <a:stretch/>
          </p:blipFill>
          <p:spPr>
            <a:xfrm>
              <a:off x="4831246" y="4159803"/>
              <a:ext cx="2765251" cy="2061623"/>
            </a:xfrm>
            <a:prstGeom prst="rect">
              <a:avLst/>
            </a:prstGeom>
          </p:spPr>
        </p:pic>
        <p:sp>
          <p:nvSpPr>
            <p:cNvPr id="18" name="직사각형 17">
              <a:extLst>
                <a:ext uri="{FF2B5EF4-FFF2-40B4-BE49-F238E27FC236}">
                  <a16:creationId xmlns:a16="http://schemas.microsoft.com/office/drawing/2014/main" id="{8D572C39-D904-4468-A7AF-4D586E4B3D83}"/>
                </a:ext>
              </a:extLst>
            </p:cNvPr>
            <p:cNvSpPr/>
            <p:nvPr/>
          </p:nvSpPr>
          <p:spPr>
            <a:xfrm>
              <a:off x="6053256" y="5877307"/>
              <a:ext cx="1535164" cy="338554"/>
            </a:xfrm>
            <a:prstGeom prst="rect">
              <a:avLst/>
            </a:prstGeom>
            <a:solidFill>
              <a:schemeClr val="bg1">
                <a:alpha val="40000"/>
              </a:schemeClr>
            </a:solidFill>
          </p:spPr>
          <p:txBody>
            <a:bodyPr wrap="none">
              <a:spAutoFit/>
            </a:bodyPr>
            <a:lstStyle/>
            <a:p>
              <a:r>
                <a:rPr lang="en-US" altLang="ko-KR" sz="1600" b="1"/>
                <a:t>Kang et al, 2019</a:t>
              </a:r>
              <a:endParaRPr lang="ko-KR" altLang="en-US" sz="1600"/>
            </a:p>
          </p:txBody>
        </p:sp>
      </p:grpSp>
      <p:grpSp>
        <p:nvGrpSpPr>
          <p:cNvPr id="20" name="그룹 19">
            <a:extLst>
              <a:ext uri="{FF2B5EF4-FFF2-40B4-BE49-F238E27FC236}">
                <a16:creationId xmlns:a16="http://schemas.microsoft.com/office/drawing/2014/main" id="{3CFE8F4E-4FBF-4C5A-9814-B0CB9E1A758D}"/>
              </a:ext>
            </a:extLst>
          </p:cNvPr>
          <p:cNvGrpSpPr/>
          <p:nvPr/>
        </p:nvGrpSpPr>
        <p:grpSpPr>
          <a:xfrm>
            <a:off x="4772728" y="2028333"/>
            <a:ext cx="2840631" cy="2122472"/>
            <a:chOff x="5285756" y="1676617"/>
            <a:chExt cx="3051329" cy="2233932"/>
          </a:xfrm>
        </p:grpSpPr>
        <p:pic>
          <p:nvPicPr>
            <p:cNvPr id="21" name="그림 20">
              <a:extLst>
                <a:ext uri="{FF2B5EF4-FFF2-40B4-BE49-F238E27FC236}">
                  <a16:creationId xmlns:a16="http://schemas.microsoft.com/office/drawing/2014/main" id="{ED212264-21DF-4EA7-AB61-BD8A071E202E}"/>
                </a:ext>
              </a:extLst>
            </p:cNvPr>
            <p:cNvPicPr>
              <a:picLocks noChangeAspect="1"/>
            </p:cNvPicPr>
            <p:nvPr/>
          </p:nvPicPr>
          <p:blipFill rotWithShape="1">
            <a:blip r:embed="rId6"/>
            <a:srcRect l="7903"/>
            <a:stretch/>
          </p:blipFill>
          <p:spPr>
            <a:xfrm rot="16200000">
              <a:off x="5663666" y="1298707"/>
              <a:ext cx="2214537" cy="2970357"/>
            </a:xfrm>
            <a:prstGeom prst="rect">
              <a:avLst/>
            </a:prstGeom>
          </p:spPr>
        </p:pic>
        <p:sp>
          <p:nvSpPr>
            <p:cNvPr id="22" name="직사각형 21">
              <a:extLst>
                <a:ext uri="{FF2B5EF4-FFF2-40B4-BE49-F238E27FC236}">
                  <a16:creationId xmlns:a16="http://schemas.microsoft.com/office/drawing/2014/main" id="{852B5D95-174F-40E5-9C04-EE5C37E2EBC0}"/>
                </a:ext>
              </a:extLst>
            </p:cNvPr>
            <p:cNvSpPr/>
            <p:nvPr/>
          </p:nvSpPr>
          <p:spPr>
            <a:xfrm>
              <a:off x="6263225" y="3521822"/>
              <a:ext cx="2073860" cy="388727"/>
            </a:xfrm>
            <a:prstGeom prst="rect">
              <a:avLst/>
            </a:prstGeom>
            <a:solidFill>
              <a:schemeClr val="bg1">
                <a:alpha val="40000"/>
              </a:schemeClr>
            </a:solidFill>
          </p:spPr>
          <p:txBody>
            <a:bodyPr wrap="none">
              <a:spAutoFit/>
            </a:bodyPr>
            <a:lstStyle/>
            <a:p>
              <a:r>
                <a:rPr lang="en-US" altLang="ko-KR" sz="1600" b="1"/>
                <a:t>Agarwal</a:t>
              </a:r>
              <a:r>
                <a:rPr lang="en-US" altLang="ko-KR" b="1"/>
                <a:t> et al, 2017</a:t>
              </a:r>
              <a:endParaRPr lang="ko-KR" altLang="en-US"/>
            </a:p>
          </p:txBody>
        </p:sp>
      </p:grpSp>
      <p:sp>
        <p:nvSpPr>
          <p:cNvPr id="15" name="자유형: 도형 14">
            <a:extLst>
              <a:ext uri="{FF2B5EF4-FFF2-40B4-BE49-F238E27FC236}">
                <a16:creationId xmlns:a16="http://schemas.microsoft.com/office/drawing/2014/main" id="{AACF3307-E4DD-4C4A-80D2-3465AE0D5DA3}"/>
              </a:ext>
            </a:extLst>
          </p:cNvPr>
          <p:cNvSpPr/>
          <p:nvPr/>
        </p:nvSpPr>
        <p:spPr>
          <a:xfrm>
            <a:off x="8343750" y="2560816"/>
            <a:ext cx="616283" cy="3296139"/>
          </a:xfrm>
          <a:custGeom>
            <a:avLst/>
            <a:gdLst>
              <a:gd name="connsiteX0" fmla="*/ 308141 w 616283"/>
              <a:gd name="connsiteY0" fmla="*/ 0 h 5730332"/>
              <a:gd name="connsiteX1" fmla="*/ 616283 w 616283"/>
              <a:gd name="connsiteY1" fmla="*/ 308141 h 5730332"/>
              <a:gd name="connsiteX2" fmla="*/ 462212 w 616283"/>
              <a:gd name="connsiteY2" fmla="*/ 308141 h 5730332"/>
              <a:gd name="connsiteX3" fmla="*/ 462212 w 616283"/>
              <a:gd name="connsiteY3" fmla="*/ 623332 h 5730332"/>
              <a:gd name="connsiteX4" fmla="*/ 460540 w 616283"/>
              <a:gd name="connsiteY4" fmla="*/ 623332 h 5730332"/>
              <a:gd name="connsiteX5" fmla="*/ 460540 w 616283"/>
              <a:gd name="connsiteY5" fmla="*/ 5107000 h 5730332"/>
              <a:gd name="connsiteX6" fmla="*/ 462212 w 616283"/>
              <a:gd name="connsiteY6" fmla="*/ 5107000 h 5730332"/>
              <a:gd name="connsiteX7" fmla="*/ 462212 w 616283"/>
              <a:gd name="connsiteY7" fmla="*/ 5422191 h 5730332"/>
              <a:gd name="connsiteX8" fmla="*/ 616283 w 616283"/>
              <a:gd name="connsiteY8" fmla="*/ 5422191 h 5730332"/>
              <a:gd name="connsiteX9" fmla="*/ 308142 w 616283"/>
              <a:gd name="connsiteY9" fmla="*/ 5730332 h 5730332"/>
              <a:gd name="connsiteX10" fmla="*/ 0 w 616283"/>
              <a:gd name="connsiteY10" fmla="*/ 5422191 h 5730332"/>
              <a:gd name="connsiteX11" fmla="*/ 154071 w 616283"/>
              <a:gd name="connsiteY11" fmla="*/ 5422191 h 5730332"/>
              <a:gd name="connsiteX12" fmla="*/ 154071 w 616283"/>
              <a:gd name="connsiteY12" fmla="*/ 5107000 h 5730332"/>
              <a:gd name="connsiteX13" fmla="*/ 155744 w 616283"/>
              <a:gd name="connsiteY13" fmla="*/ 5107000 h 5730332"/>
              <a:gd name="connsiteX14" fmla="*/ 155744 w 616283"/>
              <a:gd name="connsiteY14" fmla="*/ 623332 h 5730332"/>
              <a:gd name="connsiteX15" fmla="*/ 154071 w 616283"/>
              <a:gd name="connsiteY15" fmla="*/ 623332 h 5730332"/>
              <a:gd name="connsiteX16" fmla="*/ 154071 w 616283"/>
              <a:gd name="connsiteY16" fmla="*/ 308141 h 5730332"/>
              <a:gd name="connsiteX17" fmla="*/ 0 w 616283"/>
              <a:gd name="connsiteY17" fmla="*/ 308141 h 573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6283" h="5730332">
                <a:moveTo>
                  <a:pt x="308141" y="0"/>
                </a:moveTo>
                <a:lnTo>
                  <a:pt x="616283" y="308141"/>
                </a:lnTo>
                <a:lnTo>
                  <a:pt x="462212" y="308141"/>
                </a:lnTo>
                <a:lnTo>
                  <a:pt x="462212" y="623332"/>
                </a:lnTo>
                <a:lnTo>
                  <a:pt x="460540" y="623332"/>
                </a:lnTo>
                <a:lnTo>
                  <a:pt x="460540" y="5107000"/>
                </a:lnTo>
                <a:lnTo>
                  <a:pt x="462212" y="5107000"/>
                </a:lnTo>
                <a:lnTo>
                  <a:pt x="462212" y="5422191"/>
                </a:lnTo>
                <a:lnTo>
                  <a:pt x="616283" y="5422191"/>
                </a:lnTo>
                <a:lnTo>
                  <a:pt x="308142" y="5730332"/>
                </a:lnTo>
                <a:lnTo>
                  <a:pt x="0" y="5422191"/>
                </a:lnTo>
                <a:lnTo>
                  <a:pt x="154071" y="5422191"/>
                </a:lnTo>
                <a:lnTo>
                  <a:pt x="154071" y="5107000"/>
                </a:lnTo>
                <a:lnTo>
                  <a:pt x="155744" y="5107000"/>
                </a:lnTo>
                <a:lnTo>
                  <a:pt x="155744" y="623332"/>
                </a:lnTo>
                <a:lnTo>
                  <a:pt x="154071" y="623332"/>
                </a:lnTo>
                <a:lnTo>
                  <a:pt x="154071" y="308141"/>
                </a:lnTo>
                <a:lnTo>
                  <a:pt x="0" y="308141"/>
                </a:lnTo>
                <a:close/>
              </a:path>
            </a:pathLst>
          </a:custGeom>
          <a:gradFill>
            <a:gsLst>
              <a:gs pos="0">
                <a:schemeClr val="accent6">
                  <a:lumMod val="20000"/>
                  <a:lumOff val="80000"/>
                </a:schemeClr>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8" name="TextBox 27">
            <a:extLst>
              <a:ext uri="{FF2B5EF4-FFF2-40B4-BE49-F238E27FC236}">
                <a16:creationId xmlns:a16="http://schemas.microsoft.com/office/drawing/2014/main" id="{01384CCA-8743-4472-93F7-AD1DA2459A73}"/>
              </a:ext>
            </a:extLst>
          </p:cNvPr>
          <p:cNvSpPr txBox="1"/>
          <p:nvPr/>
        </p:nvSpPr>
        <p:spPr>
          <a:xfrm>
            <a:off x="7693884" y="5805453"/>
            <a:ext cx="529312" cy="523220"/>
          </a:xfrm>
          <a:prstGeom prst="rect">
            <a:avLst/>
          </a:prstGeom>
          <a:noFill/>
        </p:spPr>
        <p:txBody>
          <a:bodyPr wrap="none" rtlCol="0">
            <a:spAutoFit/>
          </a:bodyPr>
          <a:lstStyle/>
          <a:p>
            <a:pPr algn="ctr"/>
            <a:r>
              <a:rPr lang="en-US" altLang="ko-KR" sz="1400" b="1">
                <a:latin typeface="+mn-ea"/>
              </a:rPr>
              <a:t>Low</a:t>
            </a:r>
          </a:p>
          <a:p>
            <a:pPr algn="ctr"/>
            <a:r>
              <a:rPr lang="en-US" altLang="ko-KR" sz="1400" b="1" err="1">
                <a:latin typeface="+mn-ea"/>
              </a:rPr>
              <a:t>DoF</a:t>
            </a:r>
            <a:endParaRPr lang="ko-KR" altLang="en-US" sz="1400" b="1">
              <a:latin typeface="+mn-ea"/>
            </a:endParaRPr>
          </a:p>
        </p:txBody>
      </p:sp>
      <p:sp>
        <p:nvSpPr>
          <p:cNvPr id="30" name="자유형: 도형 29">
            <a:extLst>
              <a:ext uri="{FF2B5EF4-FFF2-40B4-BE49-F238E27FC236}">
                <a16:creationId xmlns:a16="http://schemas.microsoft.com/office/drawing/2014/main" id="{AA481CC7-8B7C-4A7A-BA88-B823BD648C69}"/>
              </a:ext>
            </a:extLst>
          </p:cNvPr>
          <p:cNvSpPr/>
          <p:nvPr/>
        </p:nvSpPr>
        <p:spPr>
          <a:xfrm>
            <a:off x="7661825" y="2560816"/>
            <a:ext cx="616283" cy="3296139"/>
          </a:xfrm>
          <a:custGeom>
            <a:avLst/>
            <a:gdLst>
              <a:gd name="connsiteX0" fmla="*/ 308141 w 616283"/>
              <a:gd name="connsiteY0" fmla="*/ 0 h 5730332"/>
              <a:gd name="connsiteX1" fmla="*/ 616283 w 616283"/>
              <a:gd name="connsiteY1" fmla="*/ 308141 h 5730332"/>
              <a:gd name="connsiteX2" fmla="*/ 462212 w 616283"/>
              <a:gd name="connsiteY2" fmla="*/ 308141 h 5730332"/>
              <a:gd name="connsiteX3" fmla="*/ 462212 w 616283"/>
              <a:gd name="connsiteY3" fmla="*/ 623332 h 5730332"/>
              <a:gd name="connsiteX4" fmla="*/ 460540 w 616283"/>
              <a:gd name="connsiteY4" fmla="*/ 623332 h 5730332"/>
              <a:gd name="connsiteX5" fmla="*/ 460540 w 616283"/>
              <a:gd name="connsiteY5" fmla="*/ 5107000 h 5730332"/>
              <a:gd name="connsiteX6" fmla="*/ 462212 w 616283"/>
              <a:gd name="connsiteY6" fmla="*/ 5107000 h 5730332"/>
              <a:gd name="connsiteX7" fmla="*/ 462212 w 616283"/>
              <a:gd name="connsiteY7" fmla="*/ 5422191 h 5730332"/>
              <a:gd name="connsiteX8" fmla="*/ 616283 w 616283"/>
              <a:gd name="connsiteY8" fmla="*/ 5422191 h 5730332"/>
              <a:gd name="connsiteX9" fmla="*/ 308142 w 616283"/>
              <a:gd name="connsiteY9" fmla="*/ 5730332 h 5730332"/>
              <a:gd name="connsiteX10" fmla="*/ 0 w 616283"/>
              <a:gd name="connsiteY10" fmla="*/ 5422191 h 5730332"/>
              <a:gd name="connsiteX11" fmla="*/ 154071 w 616283"/>
              <a:gd name="connsiteY11" fmla="*/ 5422191 h 5730332"/>
              <a:gd name="connsiteX12" fmla="*/ 154071 w 616283"/>
              <a:gd name="connsiteY12" fmla="*/ 5107000 h 5730332"/>
              <a:gd name="connsiteX13" fmla="*/ 155744 w 616283"/>
              <a:gd name="connsiteY13" fmla="*/ 5107000 h 5730332"/>
              <a:gd name="connsiteX14" fmla="*/ 155744 w 616283"/>
              <a:gd name="connsiteY14" fmla="*/ 623332 h 5730332"/>
              <a:gd name="connsiteX15" fmla="*/ 154071 w 616283"/>
              <a:gd name="connsiteY15" fmla="*/ 623332 h 5730332"/>
              <a:gd name="connsiteX16" fmla="*/ 154071 w 616283"/>
              <a:gd name="connsiteY16" fmla="*/ 308141 h 5730332"/>
              <a:gd name="connsiteX17" fmla="*/ 0 w 616283"/>
              <a:gd name="connsiteY17" fmla="*/ 308141 h 573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6283" h="5730332">
                <a:moveTo>
                  <a:pt x="308141" y="0"/>
                </a:moveTo>
                <a:lnTo>
                  <a:pt x="616283" y="308141"/>
                </a:lnTo>
                <a:lnTo>
                  <a:pt x="462212" y="308141"/>
                </a:lnTo>
                <a:lnTo>
                  <a:pt x="462212" y="623332"/>
                </a:lnTo>
                <a:lnTo>
                  <a:pt x="460540" y="623332"/>
                </a:lnTo>
                <a:lnTo>
                  <a:pt x="460540" y="5107000"/>
                </a:lnTo>
                <a:lnTo>
                  <a:pt x="462212" y="5107000"/>
                </a:lnTo>
                <a:lnTo>
                  <a:pt x="462212" y="5422191"/>
                </a:lnTo>
                <a:lnTo>
                  <a:pt x="616283" y="5422191"/>
                </a:lnTo>
                <a:lnTo>
                  <a:pt x="308142" y="5730332"/>
                </a:lnTo>
                <a:lnTo>
                  <a:pt x="0" y="5422191"/>
                </a:lnTo>
                <a:lnTo>
                  <a:pt x="154071" y="5422191"/>
                </a:lnTo>
                <a:lnTo>
                  <a:pt x="154071" y="5107000"/>
                </a:lnTo>
                <a:lnTo>
                  <a:pt x="155744" y="5107000"/>
                </a:lnTo>
                <a:lnTo>
                  <a:pt x="155744" y="623332"/>
                </a:lnTo>
                <a:lnTo>
                  <a:pt x="154071" y="623332"/>
                </a:lnTo>
                <a:lnTo>
                  <a:pt x="154071" y="308141"/>
                </a:lnTo>
                <a:lnTo>
                  <a:pt x="0" y="308141"/>
                </a:lnTo>
                <a:close/>
              </a:path>
            </a:pathLst>
          </a:custGeom>
          <a:gradFill>
            <a:gsLst>
              <a:gs pos="0">
                <a:srgbClr val="C00000"/>
              </a:gs>
              <a:gs pos="100000">
                <a:schemeClr val="accent2">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9" name="TextBox 28">
            <a:extLst>
              <a:ext uri="{FF2B5EF4-FFF2-40B4-BE49-F238E27FC236}">
                <a16:creationId xmlns:a16="http://schemas.microsoft.com/office/drawing/2014/main" id="{FDFB9592-E710-48AB-933A-919DB53A00F9}"/>
              </a:ext>
            </a:extLst>
          </p:cNvPr>
          <p:cNvSpPr txBox="1"/>
          <p:nvPr/>
        </p:nvSpPr>
        <p:spPr>
          <a:xfrm>
            <a:off x="7661825" y="2020971"/>
            <a:ext cx="593431" cy="523220"/>
          </a:xfrm>
          <a:prstGeom prst="rect">
            <a:avLst/>
          </a:prstGeom>
          <a:noFill/>
        </p:spPr>
        <p:txBody>
          <a:bodyPr wrap="none" rtlCol="0">
            <a:spAutoFit/>
          </a:bodyPr>
          <a:lstStyle/>
          <a:p>
            <a:pPr algn="ctr"/>
            <a:r>
              <a:rPr lang="en-US" altLang="ko-KR" sz="1400" b="1">
                <a:latin typeface="+mn-ea"/>
              </a:rPr>
              <a:t>High</a:t>
            </a:r>
          </a:p>
          <a:p>
            <a:pPr algn="ctr"/>
            <a:r>
              <a:rPr lang="en-US" altLang="ko-KR" sz="1400" b="1" err="1">
                <a:latin typeface="+mn-ea"/>
              </a:rPr>
              <a:t>DoF</a:t>
            </a:r>
            <a:endParaRPr lang="ko-KR" altLang="en-US" sz="1400" b="1">
              <a:latin typeface="+mn-ea"/>
            </a:endParaRPr>
          </a:p>
        </p:txBody>
      </p:sp>
      <p:sp>
        <p:nvSpPr>
          <p:cNvPr id="33" name="TextBox 32">
            <a:extLst>
              <a:ext uri="{FF2B5EF4-FFF2-40B4-BE49-F238E27FC236}">
                <a16:creationId xmlns:a16="http://schemas.microsoft.com/office/drawing/2014/main" id="{2BDDD574-D085-4EA5-B770-17C4877D8737}"/>
              </a:ext>
            </a:extLst>
          </p:cNvPr>
          <p:cNvSpPr txBox="1"/>
          <p:nvPr/>
        </p:nvSpPr>
        <p:spPr>
          <a:xfrm>
            <a:off x="4522387" y="989584"/>
            <a:ext cx="4458555" cy="830997"/>
          </a:xfrm>
          <a:prstGeom prst="rect">
            <a:avLst/>
          </a:prstGeom>
          <a:noFill/>
        </p:spPr>
        <p:txBody>
          <a:bodyPr wrap="square">
            <a:spAutoFit/>
          </a:bodyPr>
          <a:lstStyle/>
          <a:p>
            <a:pPr algn="ctr"/>
            <a:r>
              <a:rPr lang="en-US" altLang="ko-KR" sz="2400" b="1"/>
              <a:t>Functionality vs Usability</a:t>
            </a:r>
          </a:p>
          <a:p>
            <a:pPr algn="ctr"/>
            <a:r>
              <a:rPr lang="en-US" altLang="ko-KR" sz="2400" b="1"/>
              <a:t>in the hand wearable robot</a:t>
            </a:r>
            <a:endParaRPr lang="ko-KR" altLang="en-US" sz="2400" b="1"/>
          </a:p>
        </p:txBody>
      </p:sp>
      <p:sp>
        <p:nvSpPr>
          <p:cNvPr id="23" name="TextBox 22">
            <a:extLst>
              <a:ext uri="{FF2B5EF4-FFF2-40B4-BE49-F238E27FC236}">
                <a16:creationId xmlns:a16="http://schemas.microsoft.com/office/drawing/2014/main" id="{984CB8ED-0D35-1C41-BCD0-768CF74355FC}"/>
              </a:ext>
            </a:extLst>
          </p:cNvPr>
          <p:cNvSpPr txBox="1"/>
          <p:nvPr/>
        </p:nvSpPr>
        <p:spPr>
          <a:xfrm>
            <a:off x="-48135" y="989584"/>
            <a:ext cx="4458555" cy="830997"/>
          </a:xfrm>
          <a:prstGeom prst="rect">
            <a:avLst/>
          </a:prstGeom>
          <a:noFill/>
        </p:spPr>
        <p:txBody>
          <a:bodyPr wrap="square">
            <a:spAutoFit/>
          </a:bodyPr>
          <a:lstStyle/>
          <a:p>
            <a:pPr algn="ctr"/>
            <a:r>
              <a:rPr lang="en-US" altLang="ko-KR" sz="2400" b="1"/>
              <a:t>Versatility of </a:t>
            </a:r>
          </a:p>
          <a:p>
            <a:pPr algn="ctr"/>
            <a:r>
              <a:rPr lang="en-US" altLang="ko-KR" sz="2400" b="1"/>
              <a:t>the human hand</a:t>
            </a:r>
            <a:endParaRPr lang="ko-KR" altLang="en-US" sz="2400" b="1"/>
          </a:p>
        </p:txBody>
      </p:sp>
      <p:pic>
        <p:nvPicPr>
          <p:cNvPr id="1030" name="Picture 6" descr="How to play piano with both hands: improving piano hand coordination">
            <a:extLst>
              <a:ext uri="{FF2B5EF4-FFF2-40B4-BE49-F238E27FC236}">
                <a16:creationId xmlns:a16="http://schemas.microsoft.com/office/drawing/2014/main" id="{6F794A68-B27F-934D-BC9B-FC0B77AD460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772" y="2258481"/>
            <a:ext cx="3368236" cy="179931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A943F2A-A49F-2049-8D9F-80C4F008C6D3}"/>
              </a:ext>
            </a:extLst>
          </p:cNvPr>
          <p:cNvSpPr txBox="1"/>
          <p:nvPr/>
        </p:nvSpPr>
        <p:spPr>
          <a:xfrm>
            <a:off x="268280" y="5815976"/>
            <a:ext cx="3898771" cy="70788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altLang="ko-KR" sz="2000" b="1">
                <a:latin typeface="+mn-ea"/>
              </a:rPr>
              <a:t>Hand plays various roles in a compact size.</a:t>
            </a:r>
          </a:p>
        </p:txBody>
      </p:sp>
      <p:sp>
        <p:nvSpPr>
          <p:cNvPr id="5" name="오른쪽 화살표[R] 4">
            <a:extLst>
              <a:ext uri="{FF2B5EF4-FFF2-40B4-BE49-F238E27FC236}">
                <a16:creationId xmlns:a16="http://schemas.microsoft.com/office/drawing/2014/main" id="{6A545F2E-CA4F-3C48-AB50-2BE0CD502B36}"/>
              </a:ext>
            </a:extLst>
          </p:cNvPr>
          <p:cNvSpPr/>
          <p:nvPr/>
        </p:nvSpPr>
        <p:spPr>
          <a:xfrm>
            <a:off x="4062394" y="3842663"/>
            <a:ext cx="486585" cy="616284"/>
          </a:xfrm>
          <a:prstGeom prst="rightArrow">
            <a:avLst/>
          </a:prstGeom>
          <a:solidFill>
            <a:schemeClr val="bg1"/>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nvGrpSpPr>
          <p:cNvPr id="8" name="그룹 7">
            <a:extLst>
              <a:ext uri="{FF2B5EF4-FFF2-40B4-BE49-F238E27FC236}">
                <a16:creationId xmlns:a16="http://schemas.microsoft.com/office/drawing/2014/main" id="{125434DB-82A9-1C4D-A698-5929A6872662}"/>
              </a:ext>
            </a:extLst>
          </p:cNvPr>
          <p:cNvGrpSpPr/>
          <p:nvPr/>
        </p:nvGrpSpPr>
        <p:grpSpPr>
          <a:xfrm>
            <a:off x="7540201" y="3801178"/>
            <a:ext cx="1636134" cy="979218"/>
            <a:chOff x="7540201" y="3801178"/>
            <a:chExt cx="1636134" cy="979218"/>
          </a:xfrm>
        </p:grpSpPr>
        <p:sp>
          <p:nvSpPr>
            <p:cNvPr id="6" name="직사각형 5">
              <a:extLst>
                <a:ext uri="{FF2B5EF4-FFF2-40B4-BE49-F238E27FC236}">
                  <a16:creationId xmlns:a16="http://schemas.microsoft.com/office/drawing/2014/main" id="{2F908DE1-C020-9341-B49C-9E6EAD7692D9}"/>
                </a:ext>
              </a:extLst>
            </p:cNvPr>
            <p:cNvSpPr/>
            <p:nvPr/>
          </p:nvSpPr>
          <p:spPr>
            <a:xfrm>
              <a:off x="7614962" y="3801178"/>
              <a:ext cx="1486612" cy="979218"/>
            </a:xfrm>
            <a:prstGeom prst="rect">
              <a:avLst/>
            </a:prstGeom>
            <a:solidFill>
              <a:schemeClr val="bg1">
                <a:alpha val="76817"/>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7" name="직사각형 6">
              <a:extLst>
                <a:ext uri="{FF2B5EF4-FFF2-40B4-BE49-F238E27FC236}">
                  <a16:creationId xmlns:a16="http://schemas.microsoft.com/office/drawing/2014/main" id="{541D1304-CB43-3E44-BE06-5E9F4A563816}"/>
                </a:ext>
              </a:extLst>
            </p:cNvPr>
            <p:cNvSpPr/>
            <p:nvPr/>
          </p:nvSpPr>
          <p:spPr>
            <a:xfrm>
              <a:off x="7540201" y="3936844"/>
              <a:ext cx="1636134" cy="707886"/>
            </a:xfrm>
            <a:prstGeom prst="rect">
              <a:avLst/>
            </a:prstGeom>
          </p:spPr>
          <p:txBody>
            <a:bodyPr wrap="square">
              <a:spAutoFit/>
            </a:bodyPr>
            <a:lstStyle/>
            <a:p>
              <a:pPr algn="ctr"/>
              <a:r>
                <a:rPr kumimoji="1" lang="en-US" altLang="ko-Kore-KR" sz="2000" b="1"/>
                <a:t>Find the </a:t>
              </a:r>
            </a:p>
            <a:p>
              <a:pPr algn="ctr"/>
              <a:r>
                <a:rPr kumimoji="1" lang="en-US" altLang="ko-Kore-KR" sz="2000" b="1"/>
                <a:t>optimal point</a:t>
              </a:r>
              <a:endParaRPr kumimoji="1" lang="ko-Kore-KR" altLang="en-US" sz="2000" b="1"/>
            </a:p>
          </p:txBody>
        </p:sp>
      </p:grpSp>
    </p:spTree>
    <p:extLst>
      <p:ext uri="{BB962C8B-B14F-4D97-AF65-F5344CB8AC3E}">
        <p14:creationId xmlns:p14="http://schemas.microsoft.com/office/powerpoint/2010/main" val="11367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Contents</a:t>
            </a:r>
            <a:endParaRPr lang="ko-KR" altLang="en-US"/>
          </a:p>
        </p:txBody>
      </p:sp>
      <p:sp>
        <p:nvSpPr>
          <p:cNvPr id="4" name="TextBox 3">
            <a:extLst>
              <a:ext uri="{FF2B5EF4-FFF2-40B4-BE49-F238E27FC236}">
                <a16:creationId xmlns:a16="http://schemas.microsoft.com/office/drawing/2014/main" id="{984CB8ED-0D35-1C41-BCD0-768CF74355FC}"/>
              </a:ext>
            </a:extLst>
          </p:cNvPr>
          <p:cNvSpPr txBox="1"/>
          <p:nvPr/>
        </p:nvSpPr>
        <p:spPr>
          <a:xfrm>
            <a:off x="441869" y="1713484"/>
            <a:ext cx="7936576" cy="4832092"/>
          </a:xfrm>
          <a:prstGeom prst="rect">
            <a:avLst/>
          </a:prstGeom>
          <a:noFill/>
        </p:spPr>
        <p:txBody>
          <a:bodyPr wrap="square">
            <a:spAutoFit/>
          </a:bodyPr>
          <a:lstStyle/>
          <a:p>
            <a:pPr marL="457200" indent="-457200">
              <a:buAutoNum type="arabicPeriod"/>
            </a:pPr>
            <a:r>
              <a:rPr lang="en-US" altLang="ko-KR" sz="2800" b="1" dirty="0"/>
              <a:t>Introduction</a:t>
            </a:r>
          </a:p>
          <a:p>
            <a:pPr marL="457200" indent="-457200">
              <a:buAutoNum type="arabicPeriod"/>
            </a:pPr>
            <a:endParaRPr lang="en-US" altLang="ko-KR" sz="2800" b="1" dirty="0"/>
          </a:p>
          <a:p>
            <a:pPr marL="457200" indent="-457200">
              <a:buAutoNum type="arabicPeriod"/>
            </a:pPr>
            <a:r>
              <a:rPr lang="en-US" altLang="ko-KR" sz="2800" b="1" dirty="0"/>
              <a:t>Trade-off issues of the hand wearable robots</a:t>
            </a:r>
          </a:p>
          <a:p>
            <a:pPr marL="914400" lvl="1" indent="-457200">
              <a:buAutoNum type="arabicPeriod"/>
            </a:pPr>
            <a:r>
              <a:rPr lang="en-US" altLang="ko-KR" sz="2800" dirty="0"/>
              <a:t>Number of actuators</a:t>
            </a:r>
          </a:p>
          <a:p>
            <a:pPr marL="914400" lvl="1" indent="-457200">
              <a:buAutoNum type="arabicPeriod"/>
            </a:pPr>
            <a:r>
              <a:rPr lang="en-US" altLang="ko-KR" sz="2800" dirty="0"/>
              <a:t>The use of under-actuation mechanism</a:t>
            </a:r>
          </a:p>
          <a:p>
            <a:pPr marL="914400" lvl="1" indent="-457200">
              <a:buAutoNum type="arabicPeriod"/>
            </a:pPr>
            <a:r>
              <a:rPr lang="en-US" altLang="ko-KR" sz="2800" dirty="0"/>
              <a:t>The stiffness of the robot components</a:t>
            </a:r>
          </a:p>
          <a:p>
            <a:pPr marL="914400" lvl="1" indent="-457200">
              <a:buAutoNum type="arabicPeriod"/>
            </a:pPr>
            <a:r>
              <a:rPr lang="en-US" altLang="ko-KR" sz="2800" dirty="0"/>
              <a:t>Sensors at the wearing part</a:t>
            </a:r>
          </a:p>
          <a:p>
            <a:pPr marL="914400" lvl="1" indent="-457200">
              <a:buAutoNum type="arabicPeriod"/>
            </a:pPr>
            <a:endParaRPr lang="en-US" altLang="ko-KR" sz="2800" dirty="0"/>
          </a:p>
          <a:p>
            <a:pPr marL="457200" indent="-457200">
              <a:buAutoNum type="arabicPeriod"/>
            </a:pPr>
            <a:r>
              <a:rPr lang="en-US" altLang="ko-KR" sz="2800" b="1" dirty="0"/>
              <a:t>Conclusion</a:t>
            </a:r>
          </a:p>
          <a:p>
            <a:pPr marL="914400" lvl="1" indent="-457200">
              <a:buAutoNum type="arabicPeriod"/>
            </a:pPr>
            <a:endParaRPr lang="en-US" altLang="ko-KR" sz="2800" b="1" dirty="0"/>
          </a:p>
          <a:p>
            <a:pPr marL="457200" indent="-457200">
              <a:buAutoNum type="arabicPeriod"/>
            </a:pPr>
            <a:endParaRPr lang="ko-KR" altLang="en-US" sz="2800" b="1" dirty="0"/>
          </a:p>
        </p:txBody>
      </p:sp>
    </p:spTree>
    <p:extLst>
      <p:ext uri="{BB962C8B-B14F-4D97-AF65-F5344CB8AC3E}">
        <p14:creationId xmlns:p14="http://schemas.microsoft.com/office/powerpoint/2010/main" val="423609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(1/4)</a:t>
            </a:r>
            <a:endParaRPr lang="ko-KR" altLang="en-US" dirty="0"/>
          </a:p>
        </p:txBody>
      </p:sp>
      <p:graphicFrame>
        <p:nvGraphicFramePr>
          <p:cNvPr id="19" name="표 4">
            <a:extLst>
              <a:ext uri="{FF2B5EF4-FFF2-40B4-BE49-F238E27FC236}">
                <a16:creationId xmlns:a16="http://schemas.microsoft.com/office/drawing/2014/main" id="{07CA6A49-4AB4-4E2E-8398-CD8AD4D659F3}"/>
              </a:ext>
            </a:extLst>
          </p:cNvPr>
          <p:cNvGraphicFramePr>
            <a:graphicFrameLocks noGrp="1"/>
          </p:cNvGraphicFramePr>
          <p:nvPr>
            <p:extLst>
              <p:ext uri="{D42A27DB-BD31-4B8C-83A1-F6EECF244321}">
                <p14:modId xmlns:p14="http://schemas.microsoft.com/office/powerpoint/2010/main" val="3064545968"/>
              </p:ext>
            </p:extLst>
          </p:nvPr>
        </p:nvGraphicFramePr>
        <p:xfrm>
          <a:off x="216955" y="4208067"/>
          <a:ext cx="8796867" cy="1645919"/>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5197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Number of actuators </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Lots of actuators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Less actuators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60639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C00000"/>
                          </a:solidFill>
                          <a:latin typeface="+mn-ea"/>
                        </a:rPr>
                        <a:t>Advantage</a:t>
                      </a:r>
                      <a:endParaRPr kumimoji="1" lang="ko-Kore-KR" altLang="en-US" sz="1800" b="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Dexterous motions</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system</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5197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solidFill>
                            <a:srgbClr val="0070C0"/>
                          </a:solidFill>
                        </a:rPr>
                        <a:t>Complicated system</a:t>
                      </a:r>
                      <a:endParaRPr lang="ko-KR" altLang="en-US">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Limited functions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3" name="직사각형 2">
            <a:extLst>
              <a:ext uri="{FF2B5EF4-FFF2-40B4-BE49-F238E27FC236}">
                <a16:creationId xmlns:a16="http://schemas.microsoft.com/office/drawing/2014/main" id="{DFDD74CD-1DFE-41EE-A8FA-B305BD6FCE03}"/>
              </a:ext>
            </a:extLst>
          </p:cNvPr>
          <p:cNvSpPr/>
          <p:nvPr/>
        </p:nvSpPr>
        <p:spPr>
          <a:xfrm>
            <a:off x="6091766" y="4146587"/>
            <a:ext cx="2933700"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DFA98413-73C3-474C-8240-87BCF64876E0}"/>
              </a:ext>
            </a:extLst>
          </p:cNvPr>
          <p:cNvSpPr/>
          <p:nvPr/>
        </p:nvSpPr>
        <p:spPr>
          <a:xfrm>
            <a:off x="-5224" y="5992324"/>
            <a:ext cx="9149224" cy="769441"/>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a:t>Kim, D. H., &amp; Park, H. S. (2018). Cable Actuated Dexterous (CADEX) Glove for Effective Rehabilitation of the Hand for Patients with Neurological diseases. </a:t>
            </a:r>
            <a:r>
              <a:rPr lang="en-US" altLang="ko-KR" sz="1100" i="1"/>
              <a:t>IEEE International Conference on Intelligent Robots and Systems</a:t>
            </a:r>
            <a:r>
              <a:rPr lang="en-US" altLang="ko-KR" sz="1100"/>
              <a:t>, 2305–2310. https://doi.org/10.1109/IROS.2018.8594336</a:t>
            </a:r>
          </a:p>
          <a:p>
            <a:pPr marL="304800" indent="-304800">
              <a:buFont typeface="Arial" panose="020B0604020202020204" pitchFamily="34" charset="0"/>
              <a:buChar char="•"/>
            </a:pPr>
            <a:r>
              <a:rPr lang="en-US" altLang="ko-KR" sz="1100"/>
              <a:t>Kim, D. H., Lee, Y., &amp; Park, H.-S. (2021). Bioinspired High-Degrees of Freedom Soft Robotic Glove for Restoring Versatile and Comfortable Manipulation. </a:t>
            </a:r>
            <a:r>
              <a:rPr lang="en-US" altLang="ko-KR" sz="1100" i="1"/>
              <a:t>Soft Robotics</a:t>
            </a:r>
            <a:r>
              <a:rPr lang="en-US" altLang="ko-KR" sz="1100"/>
              <a:t>, </a:t>
            </a:r>
            <a:r>
              <a:rPr lang="en-US" altLang="ko-KR" sz="1100" i="1"/>
              <a:t>00</a:t>
            </a:r>
            <a:r>
              <a:rPr lang="en-US" altLang="ko-KR" sz="1100"/>
              <a:t>(00), 1–11. https://doi.org/10.1089/soro.2020.0167</a:t>
            </a:r>
            <a:endParaRPr lang="ko-KR" altLang="en-US" sz="1100"/>
          </a:p>
        </p:txBody>
      </p:sp>
      <p:grpSp>
        <p:nvGrpSpPr>
          <p:cNvPr id="8" name="그룹 7"/>
          <p:cNvGrpSpPr/>
          <p:nvPr/>
        </p:nvGrpSpPr>
        <p:grpSpPr>
          <a:xfrm>
            <a:off x="138874" y="1241338"/>
            <a:ext cx="8886592" cy="2800616"/>
            <a:chOff x="-565976" y="2798706"/>
            <a:chExt cx="8886592" cy="2800616"/>
          </a:xfrm>
        </p:grpSpPr>
        <p:pic>
          <p:nvPicPr>
            <p:cNvPr id="4" name="그림 3"/>
            <p:cNvPicPr>
              <a:picLocks noChangeAspect="1"/>
            </p:cNvPicPr>
            <p:nvPr/>
          </p:nvPicPr>
          <p:blipFill>
            <a:blip r:embed="rId3"/>
            <a:stretch>
              <a:fillRect/>
            </a:stretch>
          </p:blipFill>
          <p:spPr>
            <a:xfrm>
              <a:off x="-565976" y="3208757"/>
              <a:ext cx="4657294" cy="2390565"/>
            </a:xfrm>
            <a:prstGeom prst="rect">
              <a:avLst/>
            </a:prstGeom>
          </p:spPr>
        </p:pic>
        <p:pic>
          <p:nvPicPr>
            <p:cNvPr id="5" name="그림 4"/>
            <p:cNvPicPr>
              <a:picLocks noChangeAspect="1"/>
            </p:cNvPicPr>
            <p:nvPr/>
          </p:nvPicPr>
          <p:blipFill rotWithShape="1">
            <a:blip r:embed="rId4"/>
            <a:srcRect l="9919" r="5906" b="2228"/>
            <a:stretch/>
          </p:blipFill>
          <p:spPr>
            <a:xfrm>
              <a:off x="4218385" y="3091504"/>
              <a:ext cx="4102231" cy="2507818"/>
            </a:xfrm>
            <a:prstGeom prst="rect">
              <a:avLst/>
            </a:prstGeom>
          </p:spPr>
        </p:pic>
        <p:sp>
          <p:nvSpPr>
            <p:cNvPr id="6" name="직사각형 5"/>
            <p:cNvSpPr/>
            <p:nvPr/>
          </p:nvSpPr>
          <p:spPr>
            <a:xfrm>
              <a:off x="-565976" y="2798706"/>
              <a:ext cx="1961434" cy="369332"/>
            </a:xfrm>
            <a:prstGeom prst="rect">
              <a:avLst/>
            </a:prstGeom>
          </p:spPr>
          <p:txBody>
            <a:bodyPr wrap="none">
              <a:spAutoFit/>
            </a:bodyPr>
            <a:lstStyle/>
            <a:p>
              <a:pPr algn="ctr"/>
              <a:r>
                <a:rPr lang="en-US" altLang="ko-KR" dirty="0">
                  <a:solidFill>
                    <a:srgbClr val="C00000"/>
                  </a:solidFill>
                </a:rPr>
                <a:t>Dexterous motions</a:t>
              </a:r>
              <a:endParaRPr lang="ko-KR" altLang="en-US" dirty="0">
                <a:solidFill>
                  <a:srgbClr val="C00000"/>
                </a:solidFill>
              </a:endParaRPr>
            </a:p>
          </p:txBody>
        </p:sp>
        <p:sp>
          <p:nvSpPr>
            <p:cNvPr id="7" name="직사각형 6"/>
            <p:cNvSpPr/>
            <p:nvPr/>
          </p:nvSpPr>
          <p:spPr>
            <a:xfrm>
              <a:off x="4209577" y="2818614"/>
              <a:ext cx="2059923" cy="369332"/>
            </a:xfrm>
            <a:prstGeom prst="rect">
              <a:avLst/>
            </a:prstGeom>
          </p:spPr>
          <p:txBody>
            <a:bodyPr wrap="none">
              <a:spAutoFit/>
            </a:bodyPr>
            <a:lstStyle/>
            <a:p>
              <a:pPr lvl="0" algn="ctr">
                <a:defRPr/>
              </a:pPr>
              <a:r>
                <a:rPr lang="en-US" altLang="ko-KR">
                  <a:solidFill>
                    <a:srgbClr val="0070C0"/>
                  </a:solidFill>
                </a:rPr>
                <a:t>Complicated system</a:t>
              </a:r>
              <a:endParaRPr lang="ko-KR" altLang="en-US">
                <a:solidFill>
                  <a:srgbClr val="0070C0"/>
                </a:solidFill>
              </a:endParaRPr>
            </a:p>
          </p:txBody>
        </p:sp>
      </p:grpSp>
      <p:sp>
        <p:nvSpPr>
          <p:cNvPr id="14" name="직사각형 13">
            <a:extLst>
              <a:ext uri="{FF2B5EF4-FFF2-40B4-BE49-F238E27FC236}">
                <a16:creationId xmlns:a16="http://schemas.microsoft.com/office/drawing/2014/main" id="{AE5DC1CB-3557-4281-AEB4-41A774E01EA8}"/>
              </a:ext>
            </a:extLst>
          </p:cNvPr>
          <p:cNvSpPr/>
          <p:nvPr/>
        </p:nvSpPr>
        <p:spPr>
          <a:xfrm>
            <a:off x="138874" y="858901"/>
            <a:ext cx="9005126" cy="461665"/>
          </a:xfrm>
          <a:prstGeom prst="rect">
            <a:avLst/>
          </a:prstGeom>
        </p:spPr>
        <p:txBody>
          <a:bodyPr wrap="square">
            <a:spAutoFit/>
          </a:bodyPr>
          <a:lstStyle/>
          <a:p>
            <a:r>
              <a:rPr lang="en-US" altLang="ko-KR" sz="2400" b="1" dirty="0"/>
              <a:t>1. Number</a:t>
            </a:r>
            <a:r>
              <a:rPr lang="ko-KR" altLang="en-US" sz="2400" b="1" dirty="0"/>
              <a:t> </a:t>
            </a:r>
            <a:r>
              <a:rPr lang="en-US" altLang="ko-KR" sz="2400" b="1" dirty="0"/>
              <a:t>of</a:t>
            </a:r>
            <a:r>
              <a:rPr lang="ko-KR" altLang="en-US" sz="2400" b="1" dirty="0"/>
              <a:t> </a:t>
            </a:r>
            <a:r>
              <a:rPr lang="en-US" altLang="ko-KR" sz="2400" b="1" dirty="0"/>
              <a:t>actuators (Robot system with </a:t>
            </a:r>
            <a:r>
              <a:rPr lang="en-US" altLang="ko-KR" sz="2400" b="1" dirty="0">
                <a:solidFill>
                  <a:srgbClr val="C00000"/>
                </a:solidFill>
              </a:rPr>
              <a:t>lots of actuators</a:t>
            </a:r>
            <a:r>
              <a:rPr lang="en-US" altLang="ko-KR" sz="2400" b="1" dirty="0"/>
              <a:t>)</a:t>
            </a:r>
            <a:endParaRPr lang="ko-KR" altLang="en-US" sz="2400" b="1" dirty="0"/>
          </a:p>
        </p:txBody>
      </p:sp>
    </p:spTree>
    <p:extLst>
      <p:ext uri="{BB962C8B-B14F-4D97-AF65-F5344CB8AC3E}">
        <p14:creationId xmlns:p14="http://schemas.microsoft.com/office/powerpoint/2010/main" val="315613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표 4">
            <a:extLst>
              <a:ext uri="{FF2B5EF4-FFF2-40B4-BE49-F238E27FC236}">
                <a16:creationId xmlns:a16="http://schemas.microsoft.com/office/drawing/2014/main" id="{81127561-FE12-4761-A237-31E9B5D8FD75}"/>
              </a:ext>
            </a:extLst>
          </p:cNvPr>
          <p:cNvGraphicFramePr>
            <a:graphicFrameLocks noGrp="1"/>
          </p:cNvGraphicFramePr>
          <p:nvPr>
            <p:extLst>
              <p:ext uri="{D42A27DB-BD31-4B8C-83A1-F6EECF244321}">
                <p14:modId xmlns:p14="http://schemas.microsoft.com/office/powerpoint/2010/main" val="1872005635"/>
              </p:ext>
            </p:extLst>
          </p:nvPr>
        </p:nvGraphicFramePr>
        <p:xfrm>
          <a:off x="216955" y="4208067"/>
          <a:ext cx="8796867" cy="1645919"/>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5197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dirty="0">
                          <a:solidFill>
                            <a:schemeClr val="tx1"/>
                          </a:solidFill>
                          <a:latin typeface="+mn-ea"/>
                        </a:rPr>
                        <a:t>Number of actuators </a:t>
                      </a:r>
                      <a:endParaRPr kumimoji="1" lang="ko-Kore-KR" altLang="en-US" sz="1800" b="1" dirty="0">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Lots of actuators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Less actuators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60639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Dexterous motions</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system</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51976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solidFill>
                            <a:srgbClr val="0070C0"/>
                          </a:solidFill>
                        </a:rPr>
                        <a:t>Complicated system</a:t>
                      </a:r>
                      <a:endParaRPr lang="ko-KR" altLang="en-US">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Limited functions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(1/4)</a:t>
            </a:r>
            <a:endParaRPr lang="ko-KR" altLang="en-US" dirty="0"/>
          </a:p>
        </p:txBody>
      </p:sp>
      <p:sp>
        <p:nvSpPr>
          <p:cNvPr id="12" name="직사각형 11">
            <a:extLst>
              <a:ext uri="{FF2B5EF4-FFF2-40B4-BE49-F238E27FC236}">
                <a16:creationId xmlns:a16="http://schemas.microsoft.com/office/drawing/2014/main" id="{DFA98413-73C3-474C-8240-87BCF64876E0}"/>
              </a:ext>
            </a:extLst>
          </p:cNvPr>
          <p:cNvSpPr/>
          <p:nvPr/>
        </p:nvSpPr>
        <p:spPr>
          <a:xfrm>
            <a:off x="-5224" y="5992324"/>
            <a:ext cx="9149224" cy="769441"/>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Kang, B. B., Choi, H., Lee, H., &amp; Cho, K. J. (2019). Exo-Glove Poly II: A Polymer-Based Soft Wearable Robot for the Hand with a Tendon-Driven Actuation System. </a:t>
            </a:r>
            <a:r>
              <a:rPr lang="en-US" altLang="ko-KR" sz="1100" i="1" dirty="0"/>
              <a:t>Soft Robotics</a:t>
            </a:r>
            <a:r>
              <a:rPr lang="en-US" altLang="ko-KR" sz="1100" dirty="0"/>
              <a:t>, </a:t>
            </a:r>
            <a:r>
              <a:rPr lang="en-US" altLang="ko-KR" sz="1100" i="1" dirty="0"/>
              <a:t>6</a:t>
            </a:r>
            <a:r>
              <a:rPr lang="en-US" altLang="ko-KR" sz="1100" dirty="0"/>
              <a:t>(2), 214–227. </a:t>
            </a:r>
          </a:p>
          <a:p>
            <a:pPr marL="304800" indent="-304800">
              <a:buFont typeface="Arial" panose="020B0604020202020204" pitchFamily="34" charset="0"/>
              <a:buChar char="•"/>
            </a:pPr>
            <a:r>
              <a:rPr lang="en-US" altLang="ko-KR" sz="1100" dirty="0"/>
              <a:t>Cutkosky, M. R. (1989). On Grasp Choice, Grasp Models, and the Design of Hands for Manufacturing Tasks. </a:t>
            </a:r>
            <a:r>
              <a:rPr lang="en-US" altLang="ko-KR" sz="1100" i="1" dirty="0"/>
              <a:t>IEEE Transactions on Robotics and Automation</a:t>
            </a:r>
            <a:r>
              <a:rPr lang="en-US" altLang="ko-KR" sz="1100" dirty="0"/>
              <a:t>, </a:t>
            </a:r>
            <a:r>
              <a:rPr lang="en-US" altLang="ko-KR" sz="1100" i="1" dirty="0"/>
              <a:t>5</a:t>
            </a:r>
            <a:r>
              <a:rPr lang="en-US" altLang="ko-KR" sz="1100" dirty="0"/>
              <a:t>(3), 269–279. https://doi.org/10.1109/70.34763</a:t>
            </a:r>
            <a:endParaRPr lang="en-US" altLang="ko-KR" sz="1100" dirty="0">
              <a:effectLst/>
            </a:endParaRPr>
          </a:p>
        </p:txBody>
      </p:sp>
      <p:grpSp>
        <p:nvGrpSpPr>
          <p:cNvPr id="8" name="그룹 7"/>
          <p:cNvGrpSpPr/>
          <p:nvPr/>
        </p:nvGrpSpPr>
        <p:grpSpPr>
          <a:xfrm>
            <a:off x="480744" y="1274719"/>
            <a:ext cx="7898593" cy="2674565"/>
            <a:chOff x="437356" y="3201999"/>
            <a:chExt cx="7898593" cy="2674565"/>
          </a:xfrm>
        </p:grpSpPr>
        <p:pic>
          <p:nvPicPr>
            <p:cNvPr id="11" name="그림 10">
              <a:extLst>
                <a:ext uri="{FF2B5EF4-FFF2-40B4-BE49-F238E27FC236}">
                  <a16:creationId xmlns:a16="http://schemas.microsoft.com/office/drawing/2014/main" id="{B13C8A24-3862-4092-80EE-40475E971829}"/>
                </a:ext>
              </a:extLst>
            </p:cNvPr>
            <p:cNvPicPr>
              <a:picLocks noChangeAspect="1"/>
            </p:cNvPicPr>
            <p:nvPr/>
          </p:nvPicPr>
          <p:blipFill rotWithShape="1">
            <a:blip r:embed="rId3"/>
            <a:srcRect r="29733"/>
            <a:stretch/>
          </p:blipFill>
          <p:spPr>
            <a:xfrm>
              <a:off x="437356" y="3561347"/>
              <a:ext cx="2997516" cy="2234787"/>
            </a:xfrm>
            <a:prstGeom prst="rect">
              <a:avLst/>
            </a:prstGeom>
          </p:spPr>
        </p:pic>
        <p:sp>
          <p:nvSpPr>
            <p:cNvPr id="4" name="직사각형 3"/>
            <p:cNvSpPr/>
            <p:nvPr/>
          </p:nvSpPr>
          <p:spPr>
            <a:xfrm>
              <a:off x="437356" y="3201999"/>
              <a:ext cx="1519840" cy="369332"/>
            </a:xfrm>
            <a:prstGeom prst="rect">
              <a:avLst/>
            </a:prstGeom>
          </p:spPr>
          <p:txBody>
            <a:bodyPr wrap="none">
              <a:spAutoFit/>
            </a:bodyPr>
            <a:lstStyle/>
            <a:p>
              <a:pPr algn="ctr"/>
              <a:r>
                <a:rPr lang="en-US" altLang="ko-KR" dirty="0">
                  <a:solidFill>
                    <a:srgbClr val="C00000"/>
                  </a:solidFill>
                </a:rPr>
                <a:t>Simple system</a:t>
              </a:r>
              <a:endParaRPr lang="ko-KR" altLang="en-US" dirty="0">
                <a:solidFill>
                  <a:srgbClr val="C00000"/>
                </a:solidFill>
              </a:endParaRPr>
            </a:p>
          </p:txBody>
        </p:sp>
        <p:pic>
          <p:nvPicPr>
            <p:cNvPr id="6" name="그림 5"/>
            <p:cNvPicPr>
              <a:picLocks noChangeAspect="1"/>
            </p:cNvPicPr>
            <p:nvPr/>
          </p:nvPicPr>
          <p:blipFill>
            <a:blip r:embed="rId4"/>
            <a:stretch>
              <a:fillRect/>
            </a:stretch>
          </p:blipFill>
          <p:spPr>
            <a:xfrm>
              <a:off x="4424892" y="3572573"/>
              <a:ext cx="3911057" cy="2303991"/>
            </a:xfrm>
            <a:prstGeom prst="rect">
              <a:avLst/>
            </a:prstGeom>
          </p:spPr>
        </p:pic>
        <p:sp>
          <p:nvSpPr>
            <p:cNvPr id="7" name="직사각형 6"/>
            <p:cNvSpPr/>
            <p:nvPr/>
          </p:nvSpPr>
          <p:spPr>
            <a:xfrm>
              <a:off x="4512238" y="3234583"/>
              <a:ext cx="1812419" cy="369332"/>
            </a:xfrm>
            <a:prstGeom prst="rect">
              <a:avLst/>
            </a:prstGeom>
          </p:spPr>
          <p:txBody>
            <a:bodyPr wrap="none">
              <a:spAutoFit/>
            </a:bodyPr>
            <a:lstStyle/>
            <a:p>
              <a:pPr algn="ctr"/>
              <a:r>
                <a:rPr lang="en-US" altLang="ko-KR" dirty="0">
                  <a:solidFill>
                    <a:srgbClr val="0070C0"/>
                  </a:solidFill>
                </a:rPr>
                <a:t>Limited functions</a:t>
              </a:r>
              <a:endParaRPr lang="ko-KR" altLang="en-US" dirty="0">
                <a:solidFill>
                  <a:srgbClr val="0070C0"/>
                </a:solidFill>
              </a:endParaRPr>
            </a:p>
          </p:txBody>
        </p:sp>
      </p:grpSp>
      <p:sp>
        <p:nvSpPr>
          <p:cNvPr id="3" name="직사각형 2">
            <a:extLst>
              <a:ext uri="{FF2B5EF4-FFF2-40B4-BE49-F238E27FC236}">
                <a16:creationId xmlns:a16="http://schemas.microsoft.com/office/drawing/2014/main" id="{DFDD74CD-1DFE-41EE-A8FA-B305BD6FCE03}"/>
              </a:ext>
            </a:extLst>
          </p:cNvPr>
          <p:cNvSpPr/>
          <p:nvPr/>
        </p:nvSpPr>
        <p:spPr>
          <a:xfrm flipH="1">
            <a:off x="2822309" y="4214628"/>
            <a:ext cx="3243264"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C01EE69F-5ACA-47CF-A891-521527A54C50}"/>
              </a:ext>
            </a:extLst>
          </p:cNvPr>
          <p:cNvSpPr/>
          <p:nvPr/>
        </p:nvSpPr>
        <p:spPr>
          <a:xfrm>
            <a:off x="138874" y="858901"/>
            <a:ext cx="9005126" cy="461665"/>
          </a:xfrm>
          <a:prstGeom prst="rect">
            <a:avLst/>
          </a:prstGeom>
        </p:spPr>
        <p:txBody>
          <a:bodyPr wrap="square">
            <a:spAutoFit/>
          </a:bodyPr>
          <a:lstStyle/>
          <a:p>
            <a:r>
              <a:rPr lang="en-US" altLang="ko-KR" sz="2400" b="1" dirty="0"/>
              <a:t>1. Number</a:t>
            </a:r>
            <a:r>
              <a:rPr lang="ko-KR" altLang="en-US" sz="2400" b="1" dirty="0"/>
              <a:t> </a:t>
            </a:r>
            <a:r>
              <a:rPr lang="en-US" altLang="ko-KR" sz="2400" b="1" dirty="0"/>
              <a:t>of</a:t>
            </a:r>
            <a:r>
              <a:rPr lang="ko-KR" altLang="en-US" sz="2400" b="1" dirty="0"/>
              <a:t> </a:t>
            </a:r>
            <a:r>
              <a:rPr lang="en-US" altLang="ko-KR" sz="2400" b="1" dirty="0"/>
              <a:t>actuators (Robot system with </a:t>
            </a:r>
            <a:r>
              <a:rPr lang="en-US" altLang="ko-KR" sz="2400" b="1" dirty="0">
                <a:solidFill>
                  <a:srgbClr val="C00000"/>
                </a:solidFill>
              </a:rPr>
              <a:t>less actuators</a:t>
            </a:r>
            <a:r>
              <a:rPr lang="en-US" altLang="ko-KR" sz="2400" b="1" dirty="0"/>
              <a:t>)</a:t>
            </a:r>
            <a:endParaRPr lang="ko-KR" altLang="en-US" sz="2400" b="1" dirty="0"/>
          </a:p>
        </p:txBody>
      </p:sp>
    </p:spTree>
    <p:extLst>
      <p:ext uri="{BB962C8B-B14F-4D97-AF65-F5344CB8AC3E}">
        <p14:creationId xmlns:p14="http://schemas.microsoft.com/office/powerpoint/2010/main" val="91629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(2/4)</a:t>
            </a:r>
            <a:endParaRPr lang="ko-KR" altLang="en-US" dirty="0"/>
          </a:p>
        </p:txBody>
      </p:sp>
      <p:graphicFrame>
        <p:nvGraphicFramePr>
          <p:cNvPr id="6" name="표 4">
            <a:extLst>
              <a:ext uri="{FF2B5EF4-FFF2-40B4-BE49-F238E27FC236}">
                <a16:creationId xmlns:a16="http://schemas.microsoft.com/office/drawing/2014/main" id="{73ED6440-761C-437B-8697-A29565CFBD07}"/>
              </a:ext>
            </a:extLst>
          </p:cNvPr>
          <p:cNvGraphicFramePr>
            <a:graphicFrameLocks noGrp="1"/>
          </p:cNvGraphicFramePr>
          <p:nvPr>
            <p:extLst>
              <p:ext uri="{D42A27DB-BD31-4B8C-83A1-F6EECF244321}">
                <p14:modId xmlns:p14="http://schemas.microsoft.com/office/powerpoint/2010/main" val="1324714491"/>
              </p:ext>
            </p:extLst>
          </p:nvPr>
        </p:nvGraphicFramePr>
        <p:xfrm>
          <a:off x="208432" y="4150428"/>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Use of TDUM</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 TDUM</a:t>
                      </a:r>
                      <a:r>
                        <a:rPr lang="en-US" altLang="ko-KR" baseline="3000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Without TDUM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C00000"/>
                          </a:solidFill>
                          <a:latin typeface="+mn-ea"/>
                        </a:rPr>
                        <a:t>Advantage</a:t>
                      </a:r>
                      <a:endParaRPr kumimoji="1" lang="ko-Kore-KR" altLang="en-US" sz="1800" b="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Can use less actuators</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routing/Less friction</a:t>
                      </a:r>
                    </a:p>
                    <a:p>
                      <a:pPr algn="ctr" latinLnBrk="1"/>
                      <a:r>
                        <a:rPr lang="en-US" altLang="ko-KR">
                          <a:solidFill>
                            <a:srgbClr val="C00000"/>
                          </a:solidFill>
                        </a:rPr>
                        <a:t>Controllable</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a:solidFill>
                            <a:srgbClr val="0070C0"/>
                          </a:solidFill>
                          <a:latin typeface="+mn-ea"/>
                        </a:rPr>
                        <a:t>Disadvantage</a:t>
                      </a:r>
                      <a:endParaRPr kumimoji="1" lang="ko-Kore-KR" altLang="en-US" sz="1800" b="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Complicated tendon routing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High friction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Requires numerous actuators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3" name="TextBox 2">
            <a:extLst>
              <a:ext uri="{FF2B5EF4-FFF2-40B4-BE49-F238E27FC236}">
                <a16:creationId xmlns:a16="http://schemas.microsoft.com/office/drawing/2014/main" id="{F4FC551D-66EF-4D18-83D6-C246E81689F9}"/>
              </a:ext>
            </a:extLst>
          </p:cNvPr>
          <p:cNvSpPr txBox="1"/>
          <p:nvPr/>
        </p:nvSpPr>
        <p:spPr>
          <a:xfrm>
            <a:off x="4606865" y="5834448"/>
            <a:ext cx="4508285" cy="307777"/>
          </a:xfrm>
          <a:prstGeom prst="rect">
            <a:avLst/>
          </a:prstGeom>
          <a:solidFill>
            <a:schemeClr val="bg1"/>
          </a:solidFill>
        </p:spPr>
        <p:txBody>
          <a:bodyPr wrap="none" rtlCol="0">
            <a:spAutoFit/>
          </a:bodyPr>
          <a:lstStyle/>
          <a:p>
            <a:r>
              <a:rPr lang="en-US" altLang="ko-KR" sz="1400">
                <a:latin typeface="+mn-ea"/>
              </a:rPr>
              <a:t>*TDUM : Tendon-Driven Under-actuation Mechanism</a:t>
            </a:r>
            <a:endParaRPr lang="ko-KR" altLang="en-US" sz="1400">
              <a:latin typeface="+mn-ea"/>
            </a:endParaRPr>
          </a:p>
        </p:txBody>
      </p:sp>
      <p:pic>
        <p:nvPicPr>
          <p:cNvPr id="19" name="[mix]Exo-Glove Poly (Extended) (Seoul National University)">
            <a:hlinkClick r:id="" action="ppaction://media"/>
            <a:extLst>
              <a:ext uri="{FF2B5EF4-FFF2-40B4-BE49-F238E27FC236}">
                <a16:creationId xmlns:a16="http://schemas.microsoft.com/office/drawing/2014/main" id="{CEFB96D9-45D6-4114-9F0A-9547B8742E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43533" y="1428410"/>
            <a:ext cx="4394010" cy="2471630"/>
          </a:xfrm>
          <a:prstGeom prst="rect">
            <a:avLst/>
          </a:prstGeom>
        </p:spPr>
      </p:pic>
      <p:sp>
        <p:nvSpPr>
          <p:cNvPr id="8" name="직사각형 7">
            <a:extLst>
              <a:ext uri="{FF2B5EF4-FFF2-40B4-BE49-F238E27FC236}">
                <a16:creationId xmlns:a16="http://schemas.microsoft.com/office/drawing/2014/main" id="{DFA98413-73C3-474C-8240-87BCF64876E0}"/>
              </a:ext>
            </a:extLst>
          </p:cNvPr>
          <p:cNvSpPr/>
          <p:nvPr/>
        </p:nvSpPr>
        <p:spPr>
          <a:xfrm>
            <a:off x="-3078"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Kang, B. B., Choi, H., Lee, H., &amp; Cho, K. J. (2019). Exo-Glove Poly II: A Polymer-Based Soft Wearable Robot for the Hand with a Tendon-Driven Actuation System. </a:t>
            </a:r>
            <a:r>
              <a:rPr lang="en-US" altLang="ko-KR" sz="1100" i="1" dirty="0"/>
              <a:t>Soft Robotics</a:t>
            </a:r>
            <a:r>
              <a:rPr lang="en-US" altLang="ko-KR" sz="1100" dirty="0"/>
              <a:t>, </a:t>
            </a:r>
            <a:r>
              <a:rPr lang="en-US" altLang="ko-KR" sz="1100" i="1" dirty="0"/>
              <a:t>6</a:t>
            </a:r>
            <a:r>
              <a:rPr lang="en-US" altLang="ko-KR" sz="1100" dirty="0"/>
              <a:t>(2), 214–227. https://doi.org/10.1089/soro.2018.0006</a:t>
            </a:r>
            <a:endParaRPr lang="en-US" altLang="ko-KR" sz="1100" b="1" dirty="0"/>
          </a:p>
        </p:txBody>
      </p:sp>
      <p:sp>
        <p:nvSpPr>
          <p:cNvPr id="7" name="직사각형 6">
            <a:extLst>
              <a:ext uri="{FF2B5EF4-FFF2-40B4-BE49-F238E27FC236}">
                <a16:creationId xmlns:a16="http://schemas.microsoft.com/office/drawing/2014/main" id="{54823870-A8E1-476B-8F55-2A810E71D079}"/>
              </a:ext>
            </a:extLst>
          </p:cNvPr>
          <p:cNvSpPr/>
          <p:nvPr/>
        </p:nvSpPr>
        <p:spPr>
          <a:xfrm>
            <a:off x="138874" y="858901"/>
            <a:ext cx="9005126" cy="461665"/>
          </a:xfrm>
          <a:prstGeom prst="rect">
            <a:avLst/>
          </a:prstGeom>
        </p:spPr>
        <p:txBody>
          <a:bodyPr wrap="square">
            <a:spAutoFit/>
          </a:bodyPr>
          <a:lstStyle/>
          <a:p>
            <a:r>
              <a:rPr lang="en-US" altLang="ko-KR" sz="2400" b="1" dirty="0"/>
              <a:t>2. Use of the under-actuation</a:t>
            </a:r>
            <a:r>
              <a:rPr lang="ko-KR" altLang="en-US" sz="2400" b="1" dirty="0"/>
              <a:t> </a:t>
            </a:r>
            <a:r>
              <a:rPr lang="en-US" altLang="ko-KR" sz="2400" b="1" dirty="0"/>
              <a:t>mechanism</a:t>
            </a:r>
            <a:endParaRPr lang="ko-KR" altLang="en-US" sz="2400" b="1" dirty="0"/>
          </a:p>
        </p:txBody>
      </p:sp>
    </p:spTree>
    <p:extLst>
      <p:ext uri="{BB962C8B-B14F-4D97-AF65-F5344CB8AC3E}">
        <p14:creationId xmlns:p14="http://schemas.microsoft.com/office/powerpoint/2010/main" val="347798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4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mute="1">
                <p:cTn id="12" repeatCount="indefinite" fill="hold" display="0">
                  <p:stCondLst>
                    <p:cond delay="indefinite"/>
                  </p:stCondLst>
                </p:cTn>
                <p:tgtEl>
                  <p:spTgt spid="1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C6EBBA-7EE1-4155-8D43-F3837ED33F84}"/>
              </a:ext>
            </a:extLst>
          </p:cNvPr>
          <p:cNvSpPr>
            <a:spLocks noGrp="1"/>
          </p:cNvSpPr>
          <p:nvPr>
            <p:ph type="title"/>
          </p:nvPr>
        </p:nvSpPr>
        <p:spPr>
          <a:xfrm>
            <a:off x="340667" y="225425"/>
            <a:ext cx="8684799" cy="500063"/>
          </a:xfrm>
        </p:spPr>
        <p:txBody>
          <a:bodyPr/>
          <a:lstStyle/>
          <a:p>
            <a:r>
              <a:rPr lang="en-US" altLang="ko-KR" dirty="0"/>
              <a:t>Existing trade-off in the hand wearable robots (2/4)</a:t>
            </a:r>
            <a:endParaRPr lang="ko-KR" altLang="en-US" dirty="0"/>
          </a:p>
        </p:txBody>
      </p:sp>
      <p:sp>
        <p:nvSpPr>
          <p:cNvPr id="3" name="TextBox 2">
            <a:extLst>
              <a:ext uri="{FF2B5EF4-FFF2-40B4-BE49-F238E27FC236}">
                <a16:creationId xmlns:a16="http://schemas.microsoft.com/office/drawing/2014/main" id="{F4FC551D-66EF-4D18-83D6-C246E81689F9}"/>
              </a:ext>
            </a:extLst>
          </p:cNvPr>
          <p:cNvSpPr txBox="1"/>
          <p:nvPr/>
        </p:nvSpPr>
        <p:spPr>
          <a:xfrm>
            <a:off x="4517181" y="2693530"/>
            <a:ext cx="4508285" cy="307777"/>
          </a:xfrm>
          <a:prstGeom prst="rect">
            <a:avLst/>
          </a:prstGeom>
          <a:noFill/>
        </p:spPr>
        <p:txBody>
          <a:bodyPr wrap="none" rtlCol="0">
            <a:spAutoFit/>
          </a:bodyPr>
          <a:lstStyle/>
          <a:p>
            <a:r>
              <a:rPr lang="en-US" altLang="ko-KR" sz="1400">
                <a:latin typeface="+mn-ea"/>
              </a:rPr>
              <a:t>*TDUM : Tendon-Driven Under-actuation Mechanism</a:t>
            </a:r>
            <a:endParaRPr lang="ko-KR" altLang="en-US" sz="1400">
              <a:latin typeface="+mn-ea"/>
            </a:endParaRPr>
          </a:p>
        </p:txBody>
      </p:sp>
      <p:pic>
        <p:nvPicPr>
          <p:cNvPr id="7" name="그림 6"/>
          <p:cNvPicPr>
            <a:picLocks noChangeAspect="1"/>
          </p:cNvPicPr>
          <p:nvPr/>
        </p:nvPicPr>
        <p:blipFill rotWithShape="1">
          <a:blip r:embed="rId3"/>
          <a:srcRect l="4424" t="7751"/>
          <a:stretch/>
        </p:blipFill>
        <p:spPr>
          <a:xfrm>
            <a:off x="257063" y="1574800"/>
            <a:ext cx="3793802" cy="2518934"/>
          </a:xfrm>
          <a:prstGeom prst="rect">
            <a:avLst/>
          </a:prstGeom>
        </p:spPr>
      </p:pic>
      <p:grpSp>
        <p:nvGrpSpPr>
          <p:cNvPr id="4" name="그룹 3"/>
          <p:cNvGrpSpPr/>
          <p:nvPr/>
        </p:nvGrpSpPr>
        <p:grpSpPr>
          <a:xfrm>
            <a:off x="4656578" y="1584381"/>
            <a:ext cx="4277008" cy="2419914"/>
            <a:chOff x="2892999" y="3208286"/>
            <a:chExt cx="6136692" cy="3303783"/>
          </a:xfrm>
        </p:grpSpPr>
        <p:pic>
          <p:nvPicPr>
            <p:cNvPr id="10" name="그림 9">
              <a:extLst>
                <a:ext uri="{FF2B5EF4-FFF2-40B4-BE49-F238E27FC236}">
                  <a16:creationId xmlns:a16="http://schemas.microsoft.com/office/drawing/2014/main" id="{FC88D22B-2A74-4F1C-BB26-718DA865A3BD}"/>
                </a:ext>
              </a:extLst>
            </p:cNvPr>
            <p:cNvPicPr>
              <a:picLocks noChangeAspect="1"/>
            </p:cNvPicPr>
            <p:nvPr/>
          </p:nvPicPr>
          <p:blipFill>
            <a:blip r:embed="rId4"/>
            <a:stretch>
              <a:fillRect/>
            </a:stretch>
          </p:blipFill>
          <p:spPr>
            <a:xfrm>
              <a:off x="2905096" y="3243125"/>
              <a:ext cx="6081149" cy="3185748"/>
            </a:xfrm>
            <a:prstGeom prst="rect">
              <a:avLst/>
            </a:prstGeom>
          </p:spPr>
        </p:pic>
        <p:sp>
          <p:nvSpPr>
            <p:cNvPr id="11" name="직사각형 10">
              <a:extLst>
                <a:ext uri="{FF2B5EF4-FFF2-40B4-BE49-F238E27FC236}">
                  <a16:creationId xmlns:a16="http://schemas.microsoft.com/office/drawing/2014/main" id="{AAC45F85-CA56-4FC5-A2BE-C3B66A552444}"/>
                </a:ext>
              </a:extLst>
            </p:cNvPr>
            <p:cNvSpPr/>
            <p:nvPr/>
          </p:nvSpPr>
          <p:spPr>
            <a:xfrm>
              <a:off x="2892999" y="3208286"/>
              <a:ext cx="2029640" cy="734518"/>
            </a:xfrm>
            <a:prstGeom prst="rect">
              <a:avLst/>
            </a:prstGeom>
          </p:spPr>
          <p:txBody>
            <a:bodyPr wrap="square">
              <a:spAutoFit/>
            </a:bodyPr>
            <a:lstStyle/>
            <a:p>
              <a:r>
                <a:rPr lang="en-US" altLang="ko-KR" sz="1600" b="1" dirty="0">
                  <a:solidFill>
                    <a:schemeClr val="bg1"/>
                  </a:solidFill>
                </a:rPr>
                <a:t>Friction occurs</a:t>
              </a:r>
            </a:p>
            <a:p>
              <a:r>
                <a:rPr lang="en-US" altLang="ko-KR" sz="1600" b="1" dirty="0">
                  <a:solidFill>
                    <a:schemeClr val="bg1"/>
                  </a:solidFill>
                </a:rPr>
                <a:t> at the curve!</a:t>
              </a:r>
              <a:endParaRPr lang="ko-KR" altLang="en-US" sz="1600" b="1" dirty="0">
                <a:solidFill>
                  <a:schemeClr val="bg1"/>
                </a:solidFill>
              </a:endParaRPr>
            </a:p>
          </p:txBody>
        </p:sp>
        <p:sp>
          <p:nvSpPr>
            <p:cNvPr id="12" name="자유형: 도형 11">
              <a:extLst>
                <a:ext uri="{FF2B5EF4-FFF2-40B4-BE49-F238E27FC236}">
                  <a16:creationId xmlns:a16="http://schemas.microsoft.com/office/drawing/2014/main" id="{38ECFF29-9248-4184-8064-1ED74F65EC34}"/>
                </a:ext>
              </a:extLst>
            </p:cNvPr>
            <p:cNvSpPr/>
            <p:nvPr/>
          </p:nvSpPr>
          <p:spPr>
            <a:xfrm>
              <a:off x="3129968" y="4374325"/>
              <a:ext cx="5856277" cy="1123603"/>
            </a:xfrm>
            <a:custGeom>
              <a:avLst/>
              <a:gdLst>
                <a:gd name="connsiteX0" fmla="*/ 4111745 w 4133970"/>
                <a:gd name="connsiteY0" fmla="*/ 249208 h 793156"/>
                <a:gd name="connsiteX1" fmla="*/ 3800595 w 4133970"/>
                <a:gd name="connsiteY1" fmla="*/ 300008 h 793156"/>
                <a:gd name="connsiteX2" fmla="*/ 3343395 w 4133970"/>
                <a:gd name="connsiteY2" fmla="*/ 344458 h 793156"/>
                <a:gd name="connsiteX3" fmla="*/ 2844920 w 4133970"/>
                <a:gd name="connsiteY3" fmla="*/ 347633 h 793156"/>
                <a:gd name="connsiteX4" fmla="*/ 2448045 w 4133970"/>
                <a:gd name="connsiteY4" fmla="*/ 379383 h 793156"/>
                <a:gd name="connsiteX5" fmla="*/ 2133720 w 4133970"/>
                <a:gd name="connsiteY5" fmla="*/ 439708 h 793156"/>
                <a:gd name="connsiteX6" fmla="*/ 1822570 w 4133970"/>
                <a:gd name="connsiteY6" fmla="*/ 588933 h 793156"/>
                <a:gd name="connsiteX7" fmla="*/ 1673345 w 4133970"/>
                <a:gd name="connsiteY7" fmla="*/ 684183 h 793156"/>
                <a:gd name="connsiteX8" fmla="*/ 1390770 w 4133970"/>
                <a:gd name="connsiteY8" fmla="*/ 779433 h 793156"/>
                <a:gd name="connsiteX9" fmla="*/ 898645 w 4133970"/>
                <a:gd name="connsiteY9" fmla="*/ 788958 h 793156"/>
                <a:gd name="connsiteX10" fmla="*/ 177920 w 4133970"/>
                <a:gd name="connsiteY10" fmla="*/ 744508 h 793156"/>
                <a:gd name="connsiteX11" fmla="*/ 15995 w 4133970"/>
                <a:gd name="connsiteY11" fmla="*/ 665133 h 793156"/>
                <a:gd name="connsiteX12" fmla="*/ 15995 w 4133970"/>
                <a:gd name="connsiteY12" fmla="*/ 554008 h 793156"/>
                <a:gd name="connsiteX13" fmla="*/ 104895 w 4133970"/>
                <a:gd name="connsiteY13" fmla="*/ 493683 h 793156"/>
                <a:gd name="connsiteX14" fmla="*/ 298570 w 4133970"/>
                <a:gd name="connsiteY14" fmla="*/ 493683 h 793156"/>
                <a:gd name="connsiteX15" fmla="*/ 549395 w 4133970"/>
                <a:gd name="connsiteY15" fmla="*/ 474633 h 793156"/>
                <a:gd name="connsiteX16" fmla="*/ 984370 w 4133970"/>
                <a:gd name="connsiteY16" fmla="*/ 490508 h 793156"/>
                <a:gd name="connsiteX17" fmla="*/ 1203445 w 4133970"/>
                <a:gd name="connsiteY17" fmla="*/ 538133 h 793156"/>
                <a:gd name="connsiteX18" fmla="*/ 1476495 w 4133970"/>
                <a:gd name="connsiteY18" fmla="*/ 557183 h 793156"/>
                <a:gd name="connsiteX19" fmla="*/ 1813045 w 4133970"/>
                <a:gd name="connsiteY19" fmla="*/ 458758 h 793156"/>
                <a:gd name="connsiteX20" fmla="*/ 2301995 w 4133970"/>
                <a:gd name="connsiteY20" fmla="*/ 353983 h 793156"/>
                <a:gd name="connsiteX21" fmla="*/ 2749670 w 4133970"/>
                <a:gd name="connsiteY21" fmla="*/ 309533 h 793156"/>
                <a:gd name="connsiteX22" fmla="*/ 3267195 w 4133970"/>
                <a:gd name="connsiteY22" fmla="*/ 290483 h 793156"/>
                <a:gd name="connsiteX23" fmla="*/ 3794245 w 4133970"/>
                <a:gd name="connsiteY23" fmla="*/ 233333 h 793156"/>
                <a:gd name="connsiteX24" fmla="*/ 3873620 w 4133970"/>
                <a:gd name="connsiteY24" fmla="*/ 211108 h 793156"/>
                <a:gd name="connsiteX25" fmla="*/ 3899020 w 4133970"/>
                <a:gd name="connsiteY25" fmla="*/ 185708 h 793156"/>
                <a:gd name="connsiteX26" fmla="*/ 3876795 w 4133970"/>
                <a:gd name="connsiteY26" fmla="*/ 157133 h 793156"/>
                <a:gd name="connsiteX27" fmla="*/ 3819645 w 4133970"/>
                <a:gd name="connsiteY27" fmla="*/ 166658 h 793156"/>
                <a:gd name="connsiteX28" fmla="*/ 3587870 w 4133970"/>
                <a:gd name="connsiteY28" fmla="*/ 204758 h 793156"/>
                <a:gd name="connsiteX29" fmla="*/ 3295770 w 4133970"/>
                <a:gd name="connsiteY29" fmla="*/ 217458 h 793156"/>
                <a:gd name="connsiteX30" fmla="*/ 2717920 w 4133970"/>
                <a:gd name="connsiteY30" fmla="*/ 255558 h 793156"/>
                <a:gd name="connsiteX31" fmla="*/ 2301995 w 4133970"/>
                <a:gd name="connsiteY31" fmla="*/ 309533 h 793156"/>
                <a:gd name="connsiteX32" fmla="*/ 1933695 w 4133970"/>
                <a:gd name="connsiteY32" fmla="*/ 373033 h 793156"/>
                <a:gd name="connsiteX33" fmla="*/ 1644770 w 4133970"/>
                <a:gd name="connsiteY33" fmla="*/ 436533 h 793156"/>
                <a:gd name="connsiteX34" fmla="*/ 1393945 w 4133970"/>
                <a:gd name="connsiteY34" fmla="*/ 512733 h 793156"/>
                <a:gd name="connsiteX35" fmla="*/ 904995 w 4133970"/>
                <a:gd name="connsiteY35" fmla="*/ 369858 h 793156"/>
                <a:gd name="connsiteX36" fmla="*/ 523995 w 4133970"/>
                <a:gd name="connsiteY36" fmla="*/ 293658 h 793156"/>
                <a:gd name="connsiteX37" fmla="*/ 371595 w 4133970"/>
                <a:gd name="connsiteY37" fmla="*/ 198408 h 793156"/>
                <a:gd name="connsiteX38" fmla="*/ 330320 w 4133970"/>
                <a:gd name="connsiteY38" fmla="*/ 128558 h 793156"/>
                <a:gd name="connsiteX39" fmla="*/ 339845 w 4133970"/>
                <a:gd name="connsiteY39" fmla="*/ 61883 h 793156"/>
                <a:gd name="connsiteX40" fmla="*/ 371595 w 4133970"/>
                <a:gd name="connsiteY40" fmla="*/ 17433 h 793156"/>
                <a:gd name="connsiteX41" fmla="*/ 473195 w 4133970"/>
                <a:gd name="connsiteY41" fmla="*/ 1558 h 793156"/>
                <a:gd name="connsiteX42" fmla="*/ 793870 w 4133970"/>
                <a:gd name="connsiteY42" fmla="*/ 52358 h 793156"/>
                <a:gd name="connsiteX43" fmla="*/ 1070095 w 4133970"/>
                <a:gd name="connsiteY43" fmla="*/ 106333 h 793156"/>
                <a:gd name="connsiteX44" fmla="*/ 1390770 w 4133970"/>
                <a:gd name="connsiteY44" fmla="*/ 179358 h 793156"/>
                <a:gd name="connsiteX45" fmla="*/ 1613020 w 4133970"/>
                <a:gd name="connsiteY45" fmla="*/ 249208 h 793156"/>
                <a:gd name="connsiteX46" fmla="*/ 1914645 w 4133970"/>
                <a:gd name="connsiteY46" fmla="*/ 255558 h 793156"/>
                <a:gd name="connsiteX47" fmla="*/ 2362320 w 4133970"/>
                <a:gd name="connsiteY47" fmla="*/ 239683 h 793156"/>
                <a:gd name="connsiteX48" fmla="*/ 3089395 w 4133970"/>
                <a:gd name="connsiteY48" fmla="*/ 173008 h 793156"/>
                <a:gd name="connsiteX49" fmla="*/ 3902195 w 4133970"/>
                <a:gd name="connsiteY49" fmla="*/ 109508 h 793156"/>
                <a:gd name="connsiteX50" fmla="*/ 4133970 w 4133970"/>
                <a:gd name="connsiteY50" fmla="*/ 68233 h 793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33970" h="793156">
                  <a:moveTo>
                    <a:pt x="4111745" y="249208"/>
                  </a:moveTo>
                  <a:cubicBezTo>
                    <a:pt x="4020199" y="266670"/>
                    <a:pt x="3928653" y="284133"/>
                    <a:pt x="3800595" y="300008"/>
                  </a:cubicBezTo>
                  <a:cubicBezTo>
                    <a:pt x="3672537" y="315883"/>
                    <a:pt x="3502674" y="336521"/>
                    <a:pt x="3343395" y="344458"/>
                  </a:cubicBezTo>
                  <a:cubicBezTo>
                    <a:pt x="3184116" y="352395"/>
                    <a:pt x="2994145" y="341812"/>
                    <a:pt x="2844920" y="347633"/>
                  </a:cubicBezTo>
                  <a:cubicBezTo>
                    <a:pt x="2695695" y="353454"/>
                    <a:pt x="2566578" y="364037"/>
                    <a:pt x="2448045" y="379383"/>
                  </a:cubicBezTo>
                  <a:cubicBezTo>
                    <a:pt x="2329512" y="394729"/>
                    <a:pt x="2237966" y="404783"/>
                    <a:pt x="2133720" y="439708"/>
                  </a:cubicBezTo>
                  <a:cubicBezTo>
                    <a:pt x="2029474" y="474633"/>
                    <a:pt x="1899299" y="548187"/>
                    <a:pt x="1822570" y="588933"/>
                  </a:cubicBezTo>
                  <a:cubicBezTo>
                    <a:pt x="1745841" y="629679"/>
                    <a:pt x="1745312" y="652433"/>
                    <a:pt x="1673345" y="684183"/>
                  </a:cubicBezTo>
                  <a:cubicBezTo>
                    <a:pt x="1601378" y="715933"/>
                    <a:pt x="1519887" y="761971"/>
                    <a:pt x="1390770" y="779433"/>
                  </a:cubicBezTo>
                  <a:cubicBezTo>
                    <a:pt x="1261653" y="796895"/>
                    <a:pt x="1100787" y="794779"/>
                    <a:pt x="898645" y="788958"/>
                  </a:cubicBezTo>
                  <a:cubicBezTo>
                    <a:pt x="696503" y="783137"/>
                    <a:pt x="325028" y="765146"/>
                    <a:pt x="177920" y="744508"/>
                  </a:cubicBezTo>
                  <a:cubicBezTo>
                    <a:pt x="30812" y="723871"/>
                    <a:pt x="42982" y="696883"/>
                    <a:pt x="15995" y="665133"/>
                  </a:cubicBezTo>
                  <a:cubicBezTo>
                    <a:pt x="-10992" y="633383"/>
                    <a:pt x="1178" y="582583"/>
                    <a:pt x="15995" y="554008"/>
                  </a:cubicBezTo>
                  <a:cubicBezTo>
                    <a:pt x="30812" y="525433"/>
                    <a:pt x="57799" y="503737"/>
                    <a:pt x="104895" y="493683"/>
                  </a:cubicBezTo>
                  <a:cubicBezTo>
                    <a:pt x="151991" y="483629"/>
                    <a:pt x="224487" y="496858"/>
                    <a:pt x="298570" y="493683"/>
                  </a:cubicBezTo>
                  <a:cubicBezTo>
                    <a:pt x="372653" y="490508"/>
                    <a:pt x="435095" y="475162"/>
                    <a:pt x="549395" y="474633"/>
                  </a:cubicBezTo>
                  <a:cubicBezTo>
                    <a:pt x="663695" y="474104"/>
                    <a:pt x="875362" y="479925"/>
                    <a:pt x="984370" y="490508"/>
                  </a:cubicBezTo>
                  <a:cubicBezTo>
                    <a:pt x="1093378" y="501091"/>
                    <a:pt x="1121424" y="527021"/>
                    <a:pt x="1203445" y="538133"/>
                  </a:cubicBezTo>
                  <a:cubicBezTo>
                    <a:pt x="1285466" y="549245"/>
                    <a:pt x="1374895" y="570412"/>
                    <a:pt x="1476495" y="557183"/>
                  </a:cubicBezTo>
                  <a:cubicBezTo>
                    <a:pt x="1578095" y="543954"/>
                    <a:pt x="1675462" y="492625"/>
                    <a:pt x="1813045" y="458758"/>
                  </a:cubicBezTo>
                  <a:cubicBezTo>
                    <a:pt x="1950628" y="424891"/>
                    <a:pt x="2145891" y="378854"/>
                    <a:pt x="2301995" y="353983"/>
                  </a:cubicBezTo>
                  <a:cubicBezTo>
                    <a:pt x="2458099" y="329112"/>
                    <a:pt x="2588803" y="320116"/>
                    <a:pt x="2749670" y="309533"/>
                  </a:cubicBezTo>
                  <a:cubicBezTo>
                    <a:pt x="2910537" y="298950"/>
                    <a:pt x="3093099" y="303183"/>
                    <a:pt x="3267195" y="290483"/>
                  </a:cubicBezTo>
                  <a:cubicBezTo>
                    <a:pt x="3441291" y="277783"/>
                    <a:pt x="3693174" y="246562"/>
                    <a:pt x="3794245" y="233333"/>
                  </a:cubicBezTo>
                  <a:cubicBezTo>
                    <a:pt x="3895316" y="220104"/>
                    <a:pt x="3856158" y="219045"/>
                    <a:pt x="3873620" y="211108"/>
                  </a:cubicBezTo>
                  <a:cubicBezTo>
                    <a:pt x="3891082" y="203171"/>
                    <a:pt x="3898491" y="194704"/>
                    <a:pt x="3899020" y="185708"/>
                  </a:cubicBezTo>
                  <a:cubicBezTo>
                    <a:pt x="3899549" y="176712"/>
                    <a:pt x="3890024" y="160308"/>
                    <a:pt x="3876795" y="157133"/>
                  </a:cubicBezTo>
                  <a:cubicBezTo>
                    <a:pt x="3863566" y="153958"/>
                    <a:pt x="3819645" y="166658"/>
                    <a:pt x="3819645" y="166658"/>
                  </a:cubicBezTo>
                  <a:cubicBezTo>
                    <a:pt x="3771491" y="174595"/>
                    <a:pt x="3675182" y="196291"/>
                    <a:pt x="3587870" y="204758"/>
                  </a:cubicBezTo>
                  <a:cubicBezTo>
                    <a:pt x="3500558" y="213225"/>
                    <a:pt x="3295770" y="217458"/>
                    <a:pt x="3295770" y="217458"/>
                  </a:cubicBezTo>
                  <a:cubicBezTo>
                    <a:pt x="3150778" y="225925"/>
                    <a:pt x="2883549" y="240212"/>
                    <a:pt x="2717920" y="255558"/>
                  </a:cubicBezTo>
                  <a:cubicBezTo>
                    <a:pt x="2552291" y="270904"/>
                    <a:pt x="2432699" y="289954"/>
                    <a:pt x="2301995" y="309533"/>
                  </a:cubicBezTo>
                  <a:cubicBezTo>
                    <a:pt x="2171291" y="329112"/>
                    <a:pt x="2043232" y="351866"/>
                    <a:pt x="1933695" y="373033"/>
                  </a:cubicBezTo>
                  <a:cubicBezTo>
                    <a:pt x="1824158" y="394200"/>
                    <a:pt x="1734728" y="413250"/>
                    <a:pt x="1644770" y="436533"/>
                  </a:cubicBezTo>
                  <a:cubicBezTo>
                    <a:pt x="1554812" y="459816"/>
                    <a:pt x="1517241" y="523846"/>
                    <a:pt x="1393945" y="512733"/>
                  </a:cubicBezTo>
                  <a:cubicBezTo>
                    <a:pt x="1270649" y="501621"/>
                    <a:pt x="1049987" y="406371"/>
                    <a:pt x="904995" y="369858"/>
                  </a:cubicBezTo>
                  <a:cubicBezTo>
                    <a:pt x="760003" y="333346"/>
                    <a:pt x="612895" y="322233"/>
                    <a:pt x="523995" y="293658"/>
                  </a:cubicBezTo>
                  <a:cubicBezTo>
                    <a:pt x="435095" y="265083"/>
                    <a:pt x="403874" y="225925"/>
                    <a:pt x="371595" y="198408"/>
                  </a:cubicBezTo>
                  <a:cubicBezTo>
                    <a:pt x="339316" y="170891"/>
                    <a:pt x="335612" y="151312"/>
                    <a:pt x="330320" y="128558"/>
                  </a:cubicBezTo>
                  <a:cubicBezTo>
                    <a:pt x="325028" y="105804"/>
                    <a:pt x="332966" y="80404"/>
                    <a:pt x="339845" y="61883"/>
                  </a:cubicBezTo>
                  <a:cubicBezTo>
                    <a:pt x="346724" y="43362"/>
                    <a:pt x="349370" y="27487"/>
                    <a:pt x="371595" y="17433"/>
                  </a:cubicBezTo>
                  <a:cubicBezTo>
                    <a:pt x="393820" y="7379"/>
                    <a:pt x="402816" y="-4263"/>
                    <a:pt x="473195" y="1558"/>
                  </a:cubicBezTo>
                  <a:cubicBezTo>
                    <a:pt x="543574" y="7379"/>
                    <a:pt x="694387" y="34896"/>
                    <a:pt x="793870" y="52358"/>
                  </a:cubicBezTo>
                  <a:cubicBezTo>
                    <a:pt x="893353" y="69820"/>
                    <a:pt x="970612" y="85166"/>
                    <a:pt x="1070095" y="106333"/>
                  </a:cubicBezTo>
                  <a:cubicBezTo>
                    <a:pt x="1169578" y="127500"/>
                    <a:pt x="1300283" y="155546"/>
                    <a:pt x="1390770" y="179358"/>
                  </a:cubicBezTo>
                  <a:cubicBezTo>
                    <a:pt x="1481257" y="203170"/>
                    <a:pt x="1525707" y="236508"/>
                    <a:pt x="1613020" y="249208"/>
                  </a:cubicBezTo>
                  <a:cubicBezTo>
                    <a:pt x="1700333" y="261908"/>
                    <a:pt x="1789762" y="257146"/>
                    <a:pt x="1914645" y="255558"/>
                  </a:cubicBezTo>
                  <a:cubicBezTo>
                    <a:pt x="2039528" y="253971"/>
                    <a:pt x="2166528" y="253441"/>
                    <a:pt x="2362320" y="239683"/>
                  </a:cubicBezTo>
                  <a:cubicBezTo>
                    <a:pt x="2558112" y="225925"/>
                    <a:pt x="3089395" y="173008"/>
                    <a:pt x="3089395" y="173008"/>
                  </a:cubicBezTo>
                  <a:lnTo>
                    <a:pt x="3902195" y="109508"/>
                  </a:lnTo>
                  <a:cubicBezTo>
                    <a:pt x="4076291" y="92045"/>
                    <a:pt x="4105130" y="80139"/>
                    <a:pt x="4133970" y="68233"/>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3010922A-0FB5-4476-B81D-1CBEAD587F5E}"/>
                </a:ext>
              </a:extLst>
            </p:cNvPr>
            <p:cNvSpPr/>
            <p:nvPr/>
          </p:nvSpPr>
          <p:spPr>
            <a:xfrm>
              <a:off x="7108501" y="5713706"/>
              <a:ext cx="1921190" cy="798363"/>
            </a:xfrm>
            <a:prstGeom prst="rect">
              <a:avLst/>
            </a:prstGeom>
          </p:spPr>
          <p:txBody>
            <a:bodyPr wrap="square">
              <a:spAutoFit/>
            </a:bodyPr>
            <a:lstStyle/>
            <a:p>
              <a:pPr algn="ctr"/>
              <a:r>
                <a:rPr lang="en-US" altLang="ko-KR" sz="1600" b="1" dirty="0">
                  <a:solidFill>
                    <a:srgbClr val="FFFF00"/>
                  </a:solidFill>
                </a:rPr>
                <a:t>Complicated</a:t>
              </a:r>
            </a:p>
            <a:p>
              <a:pPr algn="ctr"/>
              <a:r>
                <a:rPr lang="en-US" altLang="ko-KR" sz="1600" b="1" dirty="0">
                  <a:solidFill>
                    <a:srgbClr val="FFFF00"/>
                  </a:solidFill>
                </a:rPr>
                <a:t> tendon path</a:t>
              </a:r>
              <a:endParaRPr lang="ko-KR" altLang="en-US" sz="1600" b="1" dirty="0">
                <a:solidFill>
                  <a:srgbClr val="FFFF00"/>
                </a:solidFill>
              </a:endParaRPr>
            </a:p>
          </p:txBody>
        </p:sp>
        <p:sp>
          <p:nvSpPr>
            <p:cNvPr id="14" name="자유형: 도형 13">
              <a:extLst>
                <a:ext uri="{FF2B5EF4-FFF2-40B4-BE49-F238E27FC236}">
                  <a16:creationId xmlns:a16="http://schemas.microsoft.com/office/drawing/2014/main" id="{88704AC0-307F-4C31-8543-819E08257A39}"/>
                </a:ext>
              </a:extLst>
            </p:cNvPr>
            <p:cNvSpPr/>
            <p:nvPr/>
          </p:nvSpPr>
          <p:spPr>
            <a:xfrm>
              <a:off x="6252360" y="5016219"/>
              <a:ext cx="1001919" cy="1100667"/>
            </a:xfrm>
            <a:custGeom>
              <a:avLst/>
              <a:gdLst>
                <a:gd name="connsiteX0" fmla="*/ 0 w 1507067"/>
                <a:gd name="connsiteY0" fmla="*/ 0 h 1100667"/>
                <a:gd name="connsiteX1" fmla="*/ 516467 w 1507067"/>
                <a:gd name="connsiteY1" fmla="*/ 1100667 h 1100667"/>
                <a:gd name="connsiteX2" fmla="*/ 1507067 w 1507067"/>
                <a:gd name="connsiteY2" fmla="*/ 1100667 h 1100667"/>
              </a:gdLst>
              <a:ahLst/>
              <a:cxnLst>
                <a:cxn ang="0">
                  <a:pos x="connsiteX0" y="connsiteY0"/>
                </a:cxn>
                <a:cxn ang="0">
                  <a:pos x="connsiteX1" y="connsiteY1"/>
                </a:cxn>
                <a:cxn ang="0">
                  <a:pos x="connsiteX2" y="connsiteY2"/>
                </a:cxn>
              </a:cxnLst>
              <a:rect l="l" t="t" r="r" b="b"/>
              <a:pathLst>
                <a:path w="1507067" h="1100667">
                  <a:moveTo>
                    <a:pt x="0" y="0"/>
                  </a:moveTo>
                  <a:lnTo>
                    <a:pt x="516467" y="1100667"/>
                  </a:lnTo>
                  <a:lnTo>
                    <a:pt x="1507067" y="1100667"/>
                  </a:lnTo>
                </a:path>
              </a:pathLst>
            </a:custGeom>
            <a:noFill/>
            <a:ln w="28575">
              <a:solidFill>
                <a:srgbClr val="FFFF00"/>
              </a:solidFill>
              <a:prstDash val="dash"/>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7E2AF824-0ADA-4B91-A2B3-6DE371583559}"/>
                </a:ext>
              </a:extLst>
            </p:cNvPr>
            <p:cNvSpPr/>
            <p:nvPr/>
          </p:nvSpPr>
          <p:spPr>
            <a:xfrm rot="396761">
              <a:off x="3373015" y="4326621"/>
              <a:ext cx="768391" cy="58477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83B48E2D-CEC5-4251-83D7-3C8D53102ADA}"/>
                </a:ext>
              </a:extLst>
            </p:cNvPr>
            <p:cNvSpPr/>
            <p:nvPr/>
          </p:nvSpPr>
          <p:spPr>
            <a:xfrm rot="396761">
              <a:off x="3028819" y="4971889"/>
              <a:ext cx="768391" cy="58477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a:extLst>
                <a:ext uri="{FF2B5EF4-FFF2-40B4-BE49-F238E27FC236}">
                  <a16:creationId xmlns:a16="http://schemas.microsoft.com/office/drawing/2014/main" id="{42C078B3-EA91-4A5A-87DC-6A6214B949CE}"/>
                </a:ext>
              </a:extLst>
            </p:cNvPr>
            <p:cNvSpPr/>
            <p:nvPr/>
          </p:nvSpPr>
          <p:spPr>
            <a:xfrm rot="396761">
              <a:off x="8206351" y="4375183"/>
              <a:ext cx="768391" cy="584775"/>
            </a:xfrm>
            <a:prstGeom prst="ellipse">
              <a:avLst/>
            </a:prstGeom>
            <a:noFill/>
            <a:ln w="2857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도형 17">
              <a:extLst>
                <a:ext uri="{FF2B5EF4-FFF2-40B4-BE49-F238E27FC236}">
                  <a16:creationId xmlns:a16="http://schemas.microsoft.com/office/drawing/2014/main" id="{A3727C69-7330-4661-A661-21A3876F6AF5}"/>
                </a:ext>
              </a:extLst>
            </p:cNvPr>
            <p:cNvSpPr/>
            <p:nvPr/>
          </p:nvSpPr>
          <p:spPr>
            <a:xfrm flipH="1">
              <a:off x="3552823" y="3916172"/>
              <a:ext cx="275499" cy="407636"/>
            </a:xfrm>
            <a:custGeom>
              <a:avLst/>
              <a:gdLst>
                <a:gd name="connsiteX0" fmla="*/ 0 w 152400"/>
                <a:gd name="connsiteY0" fmla="*/ 298450 h 298450"/>
                <a:gd name="connsiteX1" fmla="*/ 152400 w 152400"/>
                <a:gd name="connsiteY1" fmla="*/ 120650 h 298450"/>
                <a:gd name="connsiteX2" fmla="*/ 152400 w 152400"/>
                <a:gd name="connsiteY2" fmla="*/ 0 h 298450"/>
              </a:gdLst>
              <a:ahLst/>
              <a:cxnLst>
                <a:cxn ang="0">
                  <a:pos x="connsiteX0" y="connsiteY0"/>
                </a:cxn>
                <a:cxn ang="0">
                  <a:pos x="connsiteX1" y="connsiteY1"/>
                </a:cxn>
                <a:cxn ang="0">
                  <a:pos x="connsiteX2" y="connsiteY2"/>
                </a:cxn>
              </a:cxnLst>
              <a:rect l="l" t="t" r="r" b="b"/>
              <a:pathLst>
                <a:path w="152400" h="298450">
                  <a:moveTo>
                    <a:pt x="0" y="298450"/>
                  </a:moveTo>
                  <a:lnTo>
                    <a:pt x="152400" y="120650"/>
                  </a:lnTo>
                  <a:lnTo>
                    <a:pt x="152400" y="0"/>
                  </a:lnTo>
                </a:path>
              </a:pathLst>
            </a:custGeom>
            <a:noFill/>
            <a:ln w="28575">
              <a:solidFill>
                <a:schemeClr val="bg1"/>
              </a:solidFill>
              <a:prstDash val="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직사각형 7"/>
          <p:cNvSpPr/>
          <p:nvPr/>
        </p:nvSpPr>
        <p:spPr>
          <a:xfrm>
            <a:off x="168609" y="1245451"/>
            <a:ext cx="4161332" cy="369332"/>
          </a:xfrm>
          <a:prstGeom prst="rect">
            <a:avLst/>
          </a:prstGeom>
        </p:spPr>
        <p:txBody>
          <a:bodyPr wrap="none">
            <a:spAutoFit/>
          </a:bodyPr>
          <a:lstStyle/>
          <a:p>
            <a:pPr algn="ctr"/>
            <a:r>
              <a:rPr lang="en-US" altLang="ko-KR">
                <a:solidFill>
                  <a:srgbClr val="C00000"/>
                </a:solidFill>
              </a:rPr>
              <a:t>Adaptable to environment with less motor</a:t>
            </a:r>
            <a:endParaRPr lang="ko-KR" altLang="en-US">
              <a:solidFill>
                <a:srgbClr val="C00000"/>
              </a:solidFill>
            </a:endParaRPr>
          </a:p>
        </p:txBody>
      </p:sp>
      <p:sp>
        <p:nvSpPr>
          <p:cNvPr id="9" name="직사각형 8"/>
          <p:cNvSpPr/>
          <p:nvPr/>
        </p:nvSpPr>
        <p:spPr>
          <a:xfrm>
            <a:off x="4669192" y="1247899"/>
            <a:ext cx="4212756" cy="369332"/>
          </a:xfrm>
          <a:prstGeom prst="rect">
            <a:avLst/>
          </a:prstGeom>
        </p:spPr>
        <p:txBody>
          <a:bodyPr wrap="none">
            <a:spAutoFit/>
          </a:bodyPr>
          <a:lstStyle/>
          <a:p>
            <a:pPr lvl="0" algn="ctr">
              <a:defRPr/>
            </a:pPr>
            <a:r>
              <a:rPr lang="en-US" altLang="ko-KR" dirty="0">
                <a:solidFill>
                  <a:srgbClr val="0070C0"/>
                </a:solidFill>
              </a:rPr>
              <a:t>High friction &amp; complicated tendon routing</a:t>
            </a:r>
            <a:endParaRPr lang="ko-KR" altLang="en-US" dirty="0">
              <a:solidFill>
                <a:srgbClr val="0070C0"/>
              </a:solidFill>
            </a:endParaRPr>
          </a:p>
        </p:txBody>
      </p:sp>
      <p:graphicFrame>
        <p:nvGraphicFramePr>
          <p:cNvPr id="20" name="표 4">
            <a:extLst>
              <a:ext uri="{FF2B5EF4-FFF2-40B4-BE49-F238E27FC236}">
                <a16:creationId xmlns:a16="http://schemas.microsoft.com/office/drawing/2014/main" id="{73ED6440-761C-437B-8697-A29565CFBD07}"/>
              </a:ext>
            </a:extLst>
          </p:cNvPr>
          <p:cNvGraphicFramePr>
            <a:graphicFrameLocks noGrp="1"/>
          </p:cNvGraphicFramePr>
          <p:nvPr>
            <p:extLst>
              <p:ext uri="{D42A27DB-BD31-4B8C-83A1-F6EECF244321}">
                <p14:modId xmlns:p14="http://schemas.microsoft.com/office/powerpoint/2010/main" val="2527257570"/>
              </p:ext>
            </p:extLst>
          </p:nvPr>
        </p:nvGraphicFramePr>
        <p:xfrm>
          <a:off x="208432" y="4150428"/>
          <a:ext cx="8796867" cy="1645920"/>
        </p:xfrm>
        <a:graphic>
          <a:graphicData uri="http://schemas.openxmlformats.org/drawingml/2006/table">
            <a:tbl>
              <a:tblPr firstRow="1" bandRow="1">
                <a:tableStyleId>{5C22544A-7EE6-4342-B048-85BDC9FD1C3A}</a:tableStyleId>
              </a:tblPr>
              <a:tblGrid>
                <a:gridCol w="2595034">
                  <a:extLst>
                    <a:ext uri="{9D8B030D-6E8A-4147-A177-3AD203B41FA5}">
                      <a16:colId xmlns:a16="http://schemas.microsoft.com/office/drawing/2014/main" val="4176277695"/>
                    </a:ext>
                  </a:extLst>
                </a:gridCol>
                <a:gridCol w="3269544">
                  <a:extLst>
                    <a:ext uri="{9D8B030D-6E8A-4147-A177-3AD203B41FA5}">
                      <a16:colId xmlns:a16="http://schemas.microsoft.com/office/drawing/2014/main" val="698020264"/>
                    </a:ext>
                  </a:extLst>
                </a:gridCol>
                <a:gridCol w="2932289">
                  <a:extLst>
                    <a:ext uri="{9D8B030D-6E8A-4147-A177-3AD203B41FA5}">
                      <a16:colId xmlns:a16="http://schemas.microsoft.com/office/drawing/2014/main" val="2430897341"/>
                    </a:ext>
                  </a:extLst>
                </a:gridCol>
              </a:tblGrid>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1800" b="1">
                          <a:solidFill>
                            <a:schemeClr val="tx1"/>
                          </a:solidFill>
                          <a:latin typeface="+mn-ea"/>
                        </a:rPr>
                        <a:t>Use of TDUM</a:t>
                      </a:r>
                      <a:endParaRPr kumimoji="1" lang="ko-Kore-KR" altLang="en-US" sz="1800" b="1">
                        <a:solidFill>
                          <a:schemeClr val="tx1"/>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 TDUM</a:t>
                      </a:r>
                      <a:r>
                        <a:rPr lang="en-US" altLang="ko-KR" baseline="3000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chemeClr val="tx1"/>
                          </a:solidFill>
                        </a:rPr>
                        <a:t>Without TDUM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74186"/>
                  </a:ext>
                </a:extLst>
              </a:tr>
              <a:tr h="42672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C00000"/>
                          </a:solidFill>
                          <a:latin typeface="+mn-ea"/>
                        </a:rPr>
                        <a:t>Advantage</a:t>
                      </a:r>
                      <a:endParaRPr kumimoji="1" lang="ko-Kore-KR" altLang="en-US" sz="1800" b="0" dirty="0">
                        <a:solidFill>
                          <a:srgbClr val="C0000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C00000"/>
                          </a:solidFill>
                        </a:rPr>
                        <a:t>Can use less actuators</a:t>
                      </a:r>
                    </a:p>
                    <a:p>
                      <a:pPr algn="ctr" latinLnBrk="1"/>
                      <a:r>
                        <a:rPr lang="en-US" altLang="ko-KR" dirty="0">
                          <a:solidFill>
                            <a:srgbClr val="C00000"/>
                          </a:solidFill>
                        </a:rPr>
                        <a:t>Adaptive motion</a:t>
                      </a:r>
                      <a:endParaRPr lang="ko-KR" altLang="en-US" dirty="0">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a:solidFill>
                            <a:srgbClr val="C00000"/>
                          </a:solidFill>
                        </a:rPr>
                        <a:t>Simple routing/Less friction</a:t>
                      </a:r>
                    </a:p>
                    <a:p>
                      <a:pPr algn="ctr" latinLnBrk="1"/>
                      <a:r>
                        <a:rPr lang="en-US" altLang="ko-KR">
                          <a:solidFill>
                            <a:srgbClr val="C00000"/>
                          </a:solidFill>
                        </a:rPr>
                        <a:t>Controllable</a:t>
                      </a:r>
                      <a:endParaRPr lang="ko-KR" altLang="en-US">
                        <a:solidFill>
                          <a:srgbClr val="C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67692"/>
                  </a:ext>
                </a:extLst>
              </a:tr>
              <a:tr h="21336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en-US" sz="1800" b="0" dirty="0">
                          <a:solidFill>
                            <a:srgbClr val="0070C0"/>
                          </a:solidFill>
                          <a:latin typeface="+mn-ea"/>
                        </a:rPr>
                        <a:t>Disadvantage</a:t>
                      </a:r>
                      <a:endParaRPr kumimoji="1" lang="ko-Kore-KR" altLang="en-US" sz="1800" b="0" dirty="0">
                        <a:solidFill>
                          <a:srgbClr val="0070C0"/>
                        </a:solidFill>
                        <a:latin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Complicated tendon routing</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srgbClr val="0070C0"/>
                          </a:solidFill>
                        </a:rPr>
                        <a:t>High friction</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dirty="0">
                          <a:solidFill>
                            <a:srgbClr val="0070C0"/>
                          </a:solidFill>
                        </a:rPr>
                        <a:t>Requires numerous actuators</a:t>
                      </a:r>
                      <a:endParaRPr lang="ko-KR" altLang="en-US" dirty="0">
                        <a:solidFill>
                          <a:srgbClr val="0070C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7478346"/>
                  </a:ext>
                </a:extLst>
              </a:tr>
            </a:tbl>
          </a:graphicData>
        </a:graphic>
      </p:graphicFrame>
      <p:sp>
        <p:nvSpPr>
          <p:cNvPr id="21" name="TextBox 20">
            <a:extLst>
              <a:ext uri="{FF2B5EF4-FFF2-40B4-BE49-F238E27FC236}">
                <a16:creationId xmlns:a16="http://schemas.microsoft.com/office/drawing/2014/main" id="{F4FC551D-66EF-4D18-83D6-C246E81689F9}"/>
              </a:ext>
            </a:extLst>
          </p:cNvPr>
          <p:cNvSpPr txBox="1"/>
          <p:nvPr/>
        </p:nvSpPr>
        <p:spPr>
          <a:xfrm>
            <a:off x="4606865" y="5834448"/>
            <a:ext cx="4508285" cy="307777"/>
          </a:xfrm>
          <a:prstGeom prst="rect">
            <a:avLst/>
          </a:prstGeom>
          <a:solidFill>
            <a:schemeClr val="bg1"/>
          </a:solidFill>
        </p:spPr>
        <p:txBody>
          <a:bodyPr wrap="none" rtlCol="0">
            <a:spAutoFit/>
          </a:bodyPr>
          <a:lstStyle/>
          <a:p>
            <a:r>
              <a:rPr lang="en-US" altLang="ko-KR" sz="1400" dirty="0">
                <a:latin typeface="+mn-ea"/>
              </a:rPr>
              <a:t>*TDUM : Tendon-Driven Under-actuation Mechanism</a:t>
            </a:r>
            <a:endParaRPr lang="ko-KR" altLang="en-US" sz="1400" dirty="0">
              <a:latin typeface="+mn-ea"/>
            </a:endParaRPr>
          </a:p>
        </p:txBody>
      </p:sp>
      <p:sp>
        <p:nvSpPr>
          <p:cNvPr id="19" name="직사각형 18">
            <a:extLst>
              <a:ext uri="{FF2B5EF4-FFF2-40B4-BE49-F238E27FC236}">
                <a16:creationId xmlns:a16="http://schemas.microsoft.com/office/drawing/2014/main" id="{DFDD74CD-1DFE-41EE-A8FA-B305BD6FCE03}"/>
              </a:ext>
            </a:extLst>
          </p:cNvPr>
          <p:cNvSpPr/>
          <p:nvPr/>
        </p:nvSpPr>
        <p:spPr>
          <a:xfrm>
            <a:off x="6088353" y="4160528"/>
            <a:ext cx="2977089" cy="1647825"/>
          </a:xfrm>
          <a:prstGeom prst="re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FA98413-73C3-474C-8240-87BCF64876E0}"/>
              </a:ext>
            </a:extLst>
          </p:cNvPr>
          <p:cNvSpPr/>
          <p:nvPr/>
        </p:nvSpPr>
        <p:spPr>
          <a:xfrm>
            <a:off x="1094" y="6297124"/>
            <a:ext cx="9149224" cy="430887"/>
          </a:xfrm>
          <a:prstGeom prst="rect">
            <a:avLst/>
          </a:prstGeom>
          <a:solidFill>
            <a:schemeClr val="bg1"/>
          </a:solidFill>
          <a:ln w="19050">
            <a:solidFill>
              <a:schemeClr val="tx1"/>
            </a:solidFill>
          </a:ln>
        </p:spPr>
        <p:txBody>
          <a:bodyPr wrap="square">
            <a:spAutoFit/>
          </a:bodyPr>
          <a:lstStyle/>
          <a:p>
            <a:pPr marL="304800" indent="-304800">
              <a:buFont typeface="Arial" panose="020B0604020202020204" pitchFamily="34" charset="0"/>
              <a:buChar char="•"/>
            </a:pPr>
            <a:r>
              <a:rPr lang="en-US" altLang="ko-KR" sz="1100" dirty="0"/>
              <a:t>Kang, B. B., Choi, H., Lee, H., &amp; Cho, K. J. (2019). Exo-Glove Poly II: A Polymer-Based Soft Wearable Robot for the Hand with a Tendon-Driven Actuation System. </a:t>
            </a:r>
            <a:r>
              <a:rPr lang="en-US" altLang="ko-KR" sz="1100" i="1" dirty="0"/>
              <a:t>Soft Robotics</a:t>
            </a:r>
            <a:r>
              <a:rPr lang="en-US" altLang="ko-KR" sz="1100" dirty="0"/>
              <a:t>, </a:t>
            </a:r>
            <a:r>
              <a:rPr lang="en-US" altLang="ko-KR" sz="1100" i="1" dirty="0"/>
              <a:t>6</a:t>
            </a:r>
            <a:r>
              <a:rPr lang="en-US" altLang="ko-KR" sz="1100" dirty="0"/>
              <a:t>(2), 214–227. https://doi.org/10.1089/soro.2018.0006</a:t>
            </a:r>
            <a:endParaRPr lang="en-US" altLang="ko-KR" sz="1100" b="1" dirty="0"/>
          </a:p>
        </p:txBody>
      </p:sp>
      <p:sp>
        <p:nvSpPr>
          <p:cNvPr id="23" name="직사각형 22">
            <a:extLst>
              <a:ext uri="{FF2B5EF4-FFF2-40B4-BE49-F238E27FC236}">
                <a16:creationId xmlns:a16="http://schemas.microsoft.com/office/drawing/2014/main" id="{976A6723-49C0-4635-B960-18554098B92E}"/>
              </a:ext>
            </a:extLst>
          </p:cNvPr>
          <p:cNvSpPr/>
          <p:nvPr/>
        </p:nvSpPr>
        <p:spPr>
          <a:xfrm>
            <a:off x="138874" y="858901"/>
            <a:ext cx="9005126" cy="461665"/>
          </a:xfrm>
          <a:prstGeom prst="rect">
            <a:avLst/>
          </a:prstGeom>
        </p:spPr>
        <p:txBody>
          <a:bodyPr wrap="square">
            <a:spAutoFit/>
          </a:bodyPr>
          <a:lstStyle/>
          <a:p>
            <a:r>
              <a:rPr lang="en-US" altLang="ko-KR" sz="2400" b="1" dirty="0"/>
              <a:t>2. Use of the under-actuation</a:t>
            </a:r>
            <a:r>
              <a:rPr lang="ko-KR" altLang="en-US" sz="2400" b="1" dirty="0"/>
              <a:t> </a:t>
            </a:r>
            <a:r>
              <a:rPr lang="en-US" altLang="ko-KR" sz="2400" b="1" dirty="0"/>
              <a:t>mechanism (When </a:t>
            </a:r>
            <a:r>
              <a:rPr lang="en-US" altLang="ko-KR" sz="2400" b="1" dirty="0">
                <a:solidFill>
                  <a:srgbClr val="C00000"/>
                </a:solidFill>
              </a:rPr>
              <a:t>UM</a:t>
            </a:r>
            <a:r>
              <a:rPr lang="en-US" altLang="ko-KR" sz="2400" b="1" dirty="0"/>
              <a:t> is used)</a:t>
            </a:r>
            <a:endParaRPr lang="ko-KR" altLang="en-US" sz="2400" b="1" dirty="0"/>
          </a:p>
        </p:txBody>
      </p:sp>
    </p:spTree>
    <p:extLst>
      <p:ext uri="{BB962C8B-B14F-4D97-AF65-F5344CB8AC3E}">
        <p14:creationId xmlns:p14="http://schemas.microsoft.com/office/powerpoint/2010/main" val="17792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테마">
  <a:themeElements>
    <a:clrScheme name="종이">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테마">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4106</TotalTime>
  <Words>2674</Words>
  <Application>Microsoft Macintosh PowerPoint</Application>
  <PresentationFormat>화면 슬라이드 쇼(4:3)</PresentationFormat>
  <Paragraphs>361</Paragraphs>
  <Slides>20</Slides>
  <Notes>11</Notes>
  <HiddenSlides>0</HiddenSlides>
  <MMClips>3</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20</vt:i4>
      </vt:variant>
    </vt:vector>
  </HeadingPairs>
  <TitlesOfParts>
    <vt:vector size="28" baseType="lpstr">
      <vt:lpstr>바탕</vt:lpstr>
      <vt:lpstr>맑은 고딕</vt:lpstr>
      <vt:lpstr>Arial</vt:lpstr>
      <vt:lpstr>Arial Black</vt:lpstr>
      <vt:lpstr>Calibri</vt:lpstr>
      <vt:lpstr>Calibri Light</vt:lpstr>
      <vt:lpstr>Wingdings</vt:lpstr>
      <vt:lpstr>1_Office 테마</vt:lpstr>
      <vt:lpstr>PowerPoint 프레젠테이션</vt:lpstr>
      <vt:lpstr>Important things in the wearable robot?</vt:lpstr>
      <vt:lpstr>Trade-off issue of the hand wearable robots</vt:lpstr>
      <vt:lpstr>Trade-off issue of the hand wearable robots</vt:lpstr>
      <vt:lpstr>Contents</vt:lpstr>
      <vt:lpstr>Existing trade-off in the hand wearable robots (1/4)</vt:lpstr>
      <vt:lpstr>Existing trade-off in the hand wearable robots (1/4)</vt:lpstr>
      <vt:lpstr>Existing trade-off in the hand wearable robots (2/4)</vt:lpstr>
      <vt:lpstr>Existing trade-off in the hand wearable robots (2/4)</vt:lpstr>
      <vt:lpstr>Existing trade-off in the hand wearable robots (2/4)</vt:lpstr>
      <vt:lpstr>Existing trade-off in the hand wearable robots (3/4)</vt:lpstr>
      <vt:lpstr>Existing trade-off in the hand wearable robots (3/4)</vt:lpstr>
      <vt:lpstr>Existing trade-off in the hand wearable robots (4/4)</vt:lpstr>
      <vt:lpstr>Existing trade-off in the hand wearable robots (4/4)</vt:lpstr>
      <vt:lpstr>Existing trade-off in the hand wearable robots (4/4)</vt:lpstr>
      <vt:lpstr>Research overview – Approach for the trade-off issue</vt:lpstr>
      <vt:lpstr>Research overview – Approach for the trade-off issue</vt:lpstr>
      <vt:lpstr>Research overview – Approach for the trade-off issue</vt:lpstr>
      <vt:lpstr>Research overview – Approach for the trade-off issue</vt:lpstr>
      <vt:lpstr>Exo-Glove Shell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daeyoung lee</dc:creator>
  <cp:lastModifiedBy>김병철</cp:lastModifiedBy>
  <cp:revision>11</cp:revision>
  <dcterms:created xsi:type="dcterms:W3CDTF">2016-10-22T12:37:30Z</dcterms:created>
  <dcterms:modified xsi:type="dcterms:W3CDTF">2022-01-25T06:33:00Z</dcterms:modified>
</cp:coreProperties>
</file>